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8" r:id="rId14"/>
    <p:sldId id="271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294C1-3F29-4DEB-8EFA-7541378B10E2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D85B-405A-4FA3-95D4-763DE1B5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err="1" smtClean="0"/>
              <a:t>টাঙ্গাইল</a:t>
            </a:r>
            <a:r>
              <a:rPr lang="en-US" b="1" u="sng" dirty="0" smtClean="0"/>
              <a:t> </a:t>
            </a:r>
            <a:r>
              <a:rPr lang="en-US" b="1" u="sng" dirty="0" err="1"/>
              <a:t>জোনের</a:t>
            </a:r>
            <a:r>
              <a:rPr lang="en-US" b="1" u="sng" dirty="0"/>
              <a:t> </a:t>
            </a:r>
            <a:r>
              <a:rPr lang="en-US" b="1" u="sng" dirty="0" err="1"/>
              <a:t>বর্তমান</a:t>
            </a:r>
            <a:r>
              <a:rPr lang="en-US" b="1" u="sng" dirty="0"/>
              <a:t> </a:t>
            </a:r>
            <a:r>
              <a:rPr lang="en-US" b="1" u="sng" dirty="0" err="1"/>
              <a:t>সার্বিক</a:t>
            </a:r>
            <a:r>
              <a:rPr lang="en-US" b="1" u="sng" dirty="0"/>
              <a:t> </a:t>
            </a:r>
            <a:r>
              <a:rPr lang="en-US" b="1" u="sng" dirty="0" err="1"/>
              <a:t>অবস্থা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১। </a:t>
            </a:r>
            <a:r>
              <a:rPr lang="en-US" dirty="0" err="1"/>
              <a:t>উপজেলার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১১টি (</a:t>
            </a:r>
            <a:r>
              <a:rPr lang="en-US" dirty="0" err="1"/>
              <a:t>নবসৃষ্ট</a:t>
            </a:r>
            <a:r>
              <a:rPr lang="en-US" dirty="0"/>
              <a:t> </a:t>
            </a:r>
            <a:r>
              <a:rPr lang="en-US" dirty="0" err="1"/>
              <a:t>ধনবাড়ী</a:t>
            </a:r>
            <a:r>
              <a:rPr lang="en-US" dirty="0"/>
              <a:t> </a:t>
            </a:r>
            <a:r>
              <a:rPr lang="en-US" dirty="0" err="1"/>
              <a:t>ব্যতিত</a:t>
            </a:r>
            <a:r>
              <a:rPr lang="en-US" dirty="0"/>
              <a:t>) </a:t>
            </a:r>
          </a:p>
          <a:p>
            <a:r>
              <a:rPr lang="en-US" dirty="0"/>
              <a:t>২। </a:t>
            </a:r>
            <a:r>
              <a:rPr lang="en-US" dirty="0" err="1"/>
              <a:t>জরিপ</a:t>
            </a:r>
            <a:r>
              <a:rPr lang="en-US" dirty="0"/>
              <a:t>  </a:t>
            </a:r>
            <a:r>
              <a:rPr lang="en-US" dirty="0" err="1"/>
              <a:t>কার্যক্রম</a:t>
            </a:r>
            <a:r>
              <a:rPr lang="en-US" dirty="0"/>
              <a:t> </a:t>
            </a:r>
            <a:r>
              <a:rPr lang="en-US" dirty="0" err="1"/>
              <a:t>শুরু</a:t>
            </a:r>
            <a:r>
              <a:rPr lang="en-US" dirty="0"/>
              <a:t> = ১৯৮৬</a:t>
            </a:r>
          </a:p>
          <a:p>
            <a:r>
              <a:rPr lang="en-US" dirty="0"/>
              <a:t>৩। </a:t>
            </a:r>
            <a:r>
              <a:rPr lang="en-US" dirty="0" err="1"/>
              <a:t>জরিপভূক্ত</a:t>
            </a:r>
            <a:r>
              <a:rPr lang="en-US" dirty="0"/>
              <a:t> </a:t>
            </a:r>
            <a:r>
              <a:rPr lang="en-US" dirty="0" err="1"/>
              <a:t>মৌজার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= ১৯৯২টি  </a:t>
            </a:r>
          </a:p>
          <a:p>
            <a:r>
              <a:rPr lang="en-US" dirty="0"/>
              <a:t>৪। </a:t>
            </a:r>
            <a:r>
              <a:rPr lang="en-US" dirty="0" err="1"/>
              <a:t>জরিপ</a:t>
            </a:r>
            <a:r>
              <a:rPr lang="en-US" dirty="0"/>
              <a:t> </a:t>
            </a:r>
            <a:r>
              <a:rPr lang="en-US" dirty="0" err="1"/>
              <a:t>বহিভূত</a:t>
            </a:r>
            <a:r>
              <a:rPr lang="en-US" dirty="0"/>
              <a:t> </a:t>
            </a:r>
            <a:r>
              <a:rPr lang="en-US" dirty="0" err="1"/>
              <a:t>মৌজার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০৪টি</a:t>
            </a:r>
          </a:p>
          <a:p>
            <a:r>
              <a:rPr lang="en-US" dirty="0"/>
              <a:t>৫। </a:t>
            </a:r>
            <a:r>
              <a:rPr lang="en-US" dirty="0" err="1"/>
              <a:t>মোট</a:t>
            </a:r>
            <a:r>
              <a:rPr lang="en-US" dirty="0"/>
              <a:t> </a:t>
            </a:r>
            <a:r>
              <a:rPr lang="en-US" dirty="0" err="1"/>
              <a:t>খতিয়ান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smtClean="0"/>
              <a:t>১১,৪০,৩২৮ </a:t>
            </a:r>
            <a:r>
              <a:rPr lang="en-US" dirty="0" err="1" smtClean="0"/>
              <a:t>টি</a:t>
            </a:r>
            <a:endParaRPr lang="en-US" dirty="0"/>
          </a:p>
          <a:p>
            <a:r>
              <a:rPr lang="en-US" dirty="0"/>
              <a:t>৫। </a:t>
            </a:r>
            <a:r>
              <a:rPr lang="en-US" dirty="0" err="1"/>
              <a:t>দিয়ারা</a:t>
            </a:r>
            <a:r>
              <a:rPr lang="en-US" dirty="0"/>
              <a:t> </a:t>
            </a:r>
            <a:r>
              <a:rPr lang="en-US" dirty="0" err="1"/>
              <a:t>জরিপের</a:t>
            </a:r>
            <a:r>
              <a:rPr lang="en-US" dirty="0"/>
              <a:t> </a:t>
            </a:r>
            <a:r>
              <a:rPr lang="en-US" dirty="0" err="1"/>
              <a:t>আওতায়</a:t>
            </a:r>
            <a:r>
              <a:rPr lang="en-US" dirty="0"/>
              <a:t> ১৯৭৫-৭৬ </a:t>
            </a:r>
            <a:r>
              <a:rPr lang="en-US" dirty="0" err="1"/>
              <a:t>সন</a:t>
            </a:r>
            <a:r>
              <a:rPr lang="en-US" dirty="0"/>
              <a:t> </a:t>
            </a:r>
            <a:r>
              <a:rPr lang="en-US" dirty="0" err="1"/>
              <a:t>হতে</a:t>
            </a:r>
            <a:r>
              <a:rPr lang="en-US" dirty="0"/>
              <a:t> ১৯৮৬ </a:t>
            </a:r>
            <a:r>
              <a:rPr lang="en-US" dirty="0" err="1"/>
              <a:t>সময়ে</a:t>
            </a:r>
            <a:r>
              <a:rPr lang="en-US" dirty="0"/>
              <a:t> </a:t>
            </a:r>
            <a:r>
              <a:rPr lang="en-US" dirty="0" err="1"/>
              <a:t>বাসাইল</a:t>
            </a:r>
            <a:r>
              <a:rPr lang="en-US" dirty="0"/>
              <a:t> </a:t>
            </a:r>
            <a:r>
              <a:rPr lang="en-US" dirty="0" err="1"/>
              <a:t>উপজেলার</a:t>
            </a:r>
            <a:r>
              <a:rPr lang="en-US" dirty="0"/>
              <a:t> ১০টি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সখিপুর</a:t>
            </a:r>
            <a:r>
              <a:rPr lang="en-US" dirty="0"/>
              <a:t> </a:t>
            </a:r>
            <a:r>
              <a:rPr lang="en-US" dirty="0" err="1"/>
              <a:t>উপজেলার</a:t>
            </a:r>
            <a:r>
              <a:rPr lang="en-US" dirty="0"/>
              <a:t> ১৪টি </a:t>
            </a:r>
            <a:r>
              <a:rPr lang="en-US" dirty="0" err="1"/>
              <a:t>মৌজার</a:t>
            </a:r>
            <a:r>
              <a:rPr lang="en-US" dirty="0"/>
              <a:t> </a:t>
            </a:r>
            <a:r>
              <a:rPr lang="en-US" dirty="0" err="1"/>
              <a:t>জরিপ</a:t>
            </a:r>
            <a:r>
              <a:rPr lang="en-US" dirty="0"/>
              <a:t> </a:t>
            </a:r>
            <a:r>
              <a:rPr lang="en-US" dirty="0" err="1"/>
              <a:t>কাজ</a:t>
            </a:r>
            <a:r>
              <a:rPr lang="en-US" dirty="0"/>
              <a:t> </a:t>
            </a:r>
            <a:r>
              <a:rPr lang="en-US" dirty="0" err="1"/>
              <a:t>সম্পন্ন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সমস্যাদি</a:t>
            </a:r>
            <a:r>
              <a:rPr lang="en-US" b="1" dirty="0" smtClean="0"/>
              <a:t> ও </a:t>
            </a:r>
            <a:r>
              <a:rPr lang="en-US" b="1" dirty="0" err="1" smtClean="0"/>
              <a:t>সমাধান</a:t>
            </a:r>
            <a:r>
              <a:rPr lang="en-US" b="1" dirty="0" smtClean="0"/>
              <a:t> -২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এদের</a:t>
            </a:r>
            <a:r>
              <a:rPr lang="en-US" dirty="0" smtClean="0"/>
              <a:t>  </a:t>
            </a:r>
            <a:r>
              <a:rPr lang="en-US" dirty="0" err="1" smtClean="0"/>
              <a:t>মধ্যে</a:t>
            </a:r>
            <a:r>
              <a:rPr lang="en-US" dirty="0" smtClean="0"/>
              <a:t> ৯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পেশকার</a:t>
            </a:r>
            <a:r>
              <a:rPr lang="en-US" dirty="0" smtClean="0"/>
              <a:t> ও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দায়িত্ব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করছেন</a:t>
            </a:r>
            <a:r>
              <a:rPr lang="en-US" dirty="0" smtClean="0"/>
              <a:t> ৤ </a:t>
            </a:r>
            <a:r>
              <a:rPr lang="en-US" dirty="0" err="1" smtClean="0"/>
              <a:t>এছাড়া</a:t>
            </a:r>
            <a:r>
              <a:rPr lang="en-US" dirty="0" smtClean="0"/>
              <a:t> ২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অসুস্থ</a:t>
            </a:r>
            <a:r>
              <a:rPr lang="en-US" dirty="0" smtClean="0"/>
              <a:t>৤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যাঁচ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উপযোগী</a:t>
            </a:r>
            <a:r>
              <a:rPr lang="en-US" dirty="0" smtClean="0"/>
              <a:t> </a:t>
            </a:r>
            <a:r>
              <a:rPr lang="en-US" dirty="0" err="1" smtClean="0"/>
              <a:t>জনবল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মাত্র</a:t>
            </a:r>
            <a:r>
              <a:rPr lang="en-US" dirty="0" smtClean="0"/>
              <a:t> ১৬ </a:t>
            </a:r>
            <a:r>
              <a:rPr lang="en-US" dirty="0" err="1" smtClean="0"/>
              <a:t>জন</a:t>
            </a:r>
            <a:r>
              <a:rPr lang="en-US" dirty="0" smtClean="0"/>
              <a:t>৤ </a:t>
            </a:r>
            <a:r>
              <a:rPr lang="en-US" dirty="0" err="1" smtClean="0"/>
              <a:t>এদের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৮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চূড়ান্ত</a:t>
            </a:r>
            <a:r>
              <a:rPr lang="en-US" dirty="0" smtClean="0"/>
              <a:t> </a:t>
            </a:r>
            <a:r>
              <a:rPr lang="en-US" dirty="0" err="1" smtClean="0"/>
              <a:t>যাচ</a:t>
            </a:r>
            <a:r>
              <a:rPr lang="en-US" dirty="0" smtClean="0"/>
              <a:t>, ৫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কপিকরণ</a:t>
            </a:r>
            <a:r>
              <a:rPr lang="en-US" dirty="0" smtClean="0"/>
              <a:t> ও ৩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তুলনা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পারেন</a:t>
            </a:r>
            <a:r>
              <a:rPr lang="en-US" dirty="0" smtClean="0"/>
              <a:t>।</a:t>
            </a:r>
            <a:r>
              <a:rPr lang="en-US" dirty="0"/>
              <a:t> </a:t>
            </a:r>
            <a:r>
              <a:rPr lang="en-US" dirty="0" err="1"/>
              <a:t>যা</a:t>
            </a:r>
            <a:r>
              <a:rPr lang="en-US" dirty="0"/>
              <a:t> </a:t>
            </a:r>
            <a:r>
              <a:rPr lang="en-US" dirty="0" err="1"/>
              <a:t>প্রয়োজনের</a:t>
            </a:r>
            <a:r>
              <a:rPr lang="en-US" dirty="0"/>
              <a:t> </a:t>
            </a:r>
            <a:r>
              <a:rPr lang="en-US" dirty="0" err="1"/>
              <a:t>তুলনায়</a:t>
            </a:r>
            <a:r>
              <a:rPr lang="en-US" dirty="0"/>
              <a:t> </a:t>
            </a:r>
            <a:r>
              <a:rPr lang="en-US" dirty="0" err="1" smtClean="0"/>
              <a:t>কম</a:t>
            </a:r>
            <a:r>
              <a:rPr lang="en-US" dirty="0" smtClean="0"/>
              <a:t> </a:t>
            </a:r>
            <a:r>
              <a:rPr lang="en-US" dirty="0"/>
              <a:t>। </a:t>
            </a:r>
            <a:endParaRPr lang="en-US" dirty="0" smtClean="0"/>
          </a:p>
          <a:p>
            <a:r>
              <a:rPr lang="en-US" dirty="0" err="1" smtClean="0"/>
              <a:t>খতিয়ান</a:t>
            </a:r>
            <a:r>
              <a:rPr lang="en-US" dirty="0" smtClean="0"/>
              <a:t> </a:t>
            </a:r>
            <a:r>
              <a:rPr lang="en-US" dirty="0" err="1" smtClean="0"/>
              <a:t>অতিপুরাতন</a:t>
            </a:r>
            <a:r>
              <a:rPr lang="en-US" dirty="0" smtClean="0"/>
              <a:t> </a:t>
            </a:r>
            <a:r>
              <a:rPr lang="en-US" dirty="0" err="1" smtClean="0"/>
              <a:t>হওয়ায়</a:t>
            </a:r>
            <a:r>
              <a:rPr lang="en-US" dirty="0" smtClean="0"/>
              <a:t> </a:t>
            </a:r>
            <a:r>
              <a:rPr lang="en-US" dirty="0" err="1" smtClean="0"/>
              <a:t>বিদ্যমান</a:t>
            </a:r>
            <a:r>
              <a:rPr lang="en-US" dirty="0" smtClean="0"/>
              <a:t> </a:t>
            </a:r>
            <a:r>
              <a:rPr lang="en-US" dirty="0" err="1"/>
              <a:t>জনবল</a:t>
            </a:r>
            <a:r>
              <a:rPr lang="en-US" dirty="0"/>
              <a:t> </a:t>
            </a:r>
            <a:r>
              <a:rPr lang="en-US" dirty="0" err="1"/>
              <a:t>দিয়ে</a:t>
            </a:r>
            <a:r>
              <a:rPr lang="en-US" dirty="0"/>
              <a:t> </a:t>
            </a:r>
            <a:r>
              <a:rPr lang="en-US" dirty="0" err="1"/>
              <a:t>জরিপ</a:t>
            </a:r>
            <a:r>
              <a:rPr lang="en-US" dirty="0"/>
              <a:t> </a:t>
            </a:r>
            <a:r>
              <a:rPr lang="en-US" dirty="0" err="1"/>
              <a:t>সম্পন্ন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হলে</a:t>
            </a:r>
            <a:r>
              <a:rPr lang="en-US" dirty="0"/>
              <a:t> </a:t>
            </a:r>
            <a:r>
              <a:rPr lang="en-US" dirty="0" smtClean="0"/>
              <a:t>২০১৯ </a:t>
            </a:r>
            <a:r>
              <a:rPr lang="en-US" dirty="0" err="1" smtClean="0"/>
              <a:t>সন</a:t>
            </a:r>
            <a:r>
              <a:rPr lang="en-US" dirty="0" smtClean="0"/>
              <a:t>  </a:t>
            </a:r>
            <a:r>
              <a:rPr lang="en-US" dirty="0" err="1"/>
              <a:t>পযন্ত</a:t>
            </a:r>
            <a:r>
              <a:rPr lang="en-US" dirty="0"/>
              <a:t> </a:t>
            </a:r>
            <a:r>
              <a:rPr lang="en-US" dirty="0" err="1"/>
              <a:t>সময়</a:t>
            </a:r>
            <a:r>
              <a:rPr lang="en-US" dirty="0"/>
              <a:t> </a:t>
            </a:r>
            <a:r>
              <a:rPr lang="en-US" dirty="0" err="1"/>
              <a:t>লাগবে</a:t>
            </a:r>
            <a:r>
              <a:rPr lang="en-US" dirty="0"/>
              <a:t> ৤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যাচ</a:t>
            </a:r>
            <a:r>
              <a:rPr lang="en-US" dirty="0" smtClean="0"/>
              <a:t> </a:t>
            </a:r>
            <a:r>
              <a:rPr lang="en-US" dirty="0" err="1" smtClean="0"/>
              <a:t>সীট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en-US" sz="4000" dirty="0" smtClean="0"/>
          </a:p>
          <a:p>
            <a:pPr algn="just"/>
            <a:r>
              <a:rPr lang="en-US" sz="11200" dirty="0" smtClean="0"/>
              <a:t>এ </a:t>
            </a:r>
            <a:r>
              <a:rPr lang="en-US" sz="11200" dirty="0" err="1" smtClean="0"/>
              <a:t>জোনে</a:t>
            </a:r>
            <a:r>
              <a:rPr lang="en-US" sz="11200" dirty="0" smtClean="0"/>
              <a:t> ২৯৮৪ </a:t>
            </a:r>
            <a:r>
              <a:rPr lang="en-US" sz="11200" dirty="0" err="1" smtClean="0"/>
              <a:t>টি</a:t>
            </a:r>
            <a:r>
              <a:rPr lang="en-US" sz="11200" dirty="0" smtClean="0"/>
              <a:t> </a:t>
            </a:r>
            <a:r>
              <a:rPr lang="en-US" sz="11200" dirty="0" err="1" smtClean="0"/>
              <a:t>সীটের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মধ্যে</a:t>
            </a:r>
            <a:r>
              <a:rPr lang="en-US" sz="11200" dirty="0" smtClean="0"/>
              <a:t>	 </a:t>
            </a:r>
            <a:r>
              <a:rPr lang="en-US" sz="11200" dirty="0" err="1" smtClean="0"/>
              <a:t>যাচ</a:t>
            </a:r>
            <a:r>
              <a:rPr lang="en-US" sz="11200" dirty="0" smtClean="0"/>
              <a:t> </a:t>
            </a:r>
            <a:r>
              <a:rPr lang="en-US" sz="11200" dirty="0" err="1" smtClean="0"/>
              <a:t>হয়েছে</a:t>
            </a:r>
            <a:r>
              <a:rPr lang="en-US" sz="11200" dirty="0" smtClean="0"/>
              <a:t> ২০৭০ </a:t>
            </a:r>
            <a:r>
              <a:rPr lang="en-US" sz="11200" dirty="0" err="1" smtClean="0"/>
              <a:t>টি</a:t>
            </a:r>
            <a:r>
              <a:rPr lang="en-US" sz="11200" dirty="0" smtClean="0"/>
              <a:t> </a:t>
            </a:r>
            <a:r>
              <a:rPr lang="en-US" sz="11200" dirty="0" err="1" smtClean="0"/>
              <a:t>সীটের</a:t>
            </a:r>
            <a:r>
              <a:rPr lang="en-US" sz="11200" dirty="0" smtClean="0"/>
              <a:t>। </a:t>
            </a:r>
            <a:r>
              <a:rPr lang="en-US" sz="11200" dirty="0" err="1" smtClean="0"/>
              <a:t>যাঁচের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অপেক্ষাধীন</a:t>
            </a:r>
            <a:r>
              <a:rPr lang="en-US" sz="11200" dirty="0" smtClean="0"/>
              <a:t> </a:t>
            </a:r>
            <a:r>
              <a:rPr lang="en-US" sz="11200" dirty="0" err="1" smtClean="0"/>
              <a:t>সীট</a:t>
            </a:r>
            <a:r>
              <a:rPr lang="en-US" sz="11200" dirty="0" smtClean="0"/>
              <a:t> </a:t>
            </a:r>
            <a:r>
              <a:rPr lang="en-US" sz="11200" dirty="0" err="1" smtClean="0"/>
              <a:t>সংখ্যা</a:t>
            </a:r>
            <a:r>
              <a:rPr lang="en-US" sz="11200" dirty="0" smtClean="0"/>
              <a:t> ৯১৪টি  (</a:t>
            </a:r>
            <a:r>
              <a:rPr lang="en-US" sz="11200" dirty="0" err="1" smtClean="0"/>
              <a:t>মৌজা</a:t>
            </a:r>
            <a:r>
              <a:rPr lang="en-US" sz="11200" dirty="0" smtClean="0"/>
              <a:t> </a:t>
            </a:r>
            <a:r>
              <a:rPr lang="en-US" sz="11200" dirty="0" err="1" smtClean="0"/>
              <a:t>অিবশিষ্ট</a:t>
            </a:r>
            <a:r>
              <a:rPr lang="en-US" sz="11200" dirty="0" smtClean="0"/>
              <a:t> ৩২২ </a:t>
            </a:r>
            <a:r>
              <a:rPr lang="en-US" sz="11200" dirty="0" err="1" smtClean="0"/>
              <a:t>টি</a:t>
            </a:r>
            <a:r>
              <a:rPr lang="en-US" sz="11200" dirty="0" smtClean="0"/>
              <a:t>)।</a:t>
            </a:r>
          </a:p>
          <a:p>
            <a:pPr algn="just"/>
            <a:r>
              <a:rPr lang="en-US" sz="11200" dirty="0" err="1" smtClean="0"/>
              <a:t>সীটগুলি</a:t>
            </a:r>
            <a:r>
              <a:rPr lang="en-US" sz="11200" dirty="0" smtClean="0"/>
              <a:t> </a:t>
            </a:r>
            <a:r>
              <a:rPr lang="en-US" sz="11200" dirty="0" err="1" smtClean="0"/>
              <a:t>যাঁচ</a:t>
            </a:r>
            <a:r>
              <a:rPr lang="en-US" sz="11200" dirty="0" smtClean="0"/>
              <a:t>  </a:t>
            </a:r>
            <a:r>
              <a:rPr lang="en-US" sz="11200" dirty="0" err="1" smtClean="0"/>
              <a:t>করার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জন্য</a:t>
            </a:r>
            <a:r>
              <a:rPr lang="en-US" sz="11200" dirty="0" smtClean="0"/>
              <a:t> ১৩ </a:t>
            </a:r>
            <a:r>
              <a:rPr lang="en-US" sz="11200" dirty="0" err="1" smtClean="0"/>
              <a:t>জন</a:t>
            </a:r>
            <a:r>
              <a:rPr lang="en-US" sz="11200" dirty="0" smtClean="0"/>
              <a:t> </a:t>
            </a:r>
            <a:r>
              <a:rPr lang="en-US" sz="11200" dirty="0" err="1" smtClean="0"/>
              <a:t>সার্ভেয়ার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কর্মরত</a:t>
            </a:r>
            <a:r>
              <a:rPr lang="en-US" sz="11200" dirty="0" smtClean="0"/>
              <a:t> </a:t>
            </a:r>
            <a:r>
              <a:rPr lang="en-US" sz="11200" dirty="0" err="1" smtClean="0"/>
              <a:t>আছেন</a:t>
            </a:r>
            <a:r>
              <a:rPr lang="en-US" sz="11200" dirty="0" smtClean="0"/>
              <a:t>৤  </a:t>
            </a:r>
            <a:r>
              <a:rPr lang="en-US" sz="11200" dirty="0" err="1" smtClean="0"/>
              <a:t>এর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মধ্যে</a:t>
            </a:r>
            <a:r>
              <a:rPr lang="en-US" sz="11200" dirty="0" smtClean="0"/>
              <a:t> ১ </a:t>
            </a:r>
            <a:r>
              <a:rPr lang="en-US" sz="11200" dirty="0" err="1" smtClean="0"/>
              <a:t>জন</a:t>
            </a:r>
            <a:r>
              <a:rPr lang="en-US" sz="11200" dirty="0" smtClean="0"/>
              <a:t> </a:t>
            </a:r>
            <a:r>
              <a:rPr lang="en-US" sz="11200" dirty="0" err="1" smtClean="0"/>
              <a:t>অসুস্থ</a:t>
            </a:r>
            <a:r>
              <a:rPr lang="en-US" sz="11200" dirty="0" smtClean="0"/>
              <a:t> । </a:t>
            </a:r>
          </a:p>
          <a:p>
            <a:pPr algn="just"/>
            <a:endParaRPr lang="en-US" sz="9600" dirty="0" smtClean="0"/>
          </a:p>
          <a:p>
            <a:pPr algn="just"/>
            <a:r>
              <a:rPr lang="en-US" sz="11200" dirty="0" smtClean="0"/>
              <a:t>৩। </a:t>
            </a:r>
            <a:r>
              <a:rPr lang="en-US" sz="11200" dirty="0" err="1" smtClean="0"/>
              <a:t>উল্লেখিত</a:t>
            </a:r>
            <a:r>
              <a:rPr lang="en-US" sz="11200" dirty="0" smtClean="0"/>
              <a:t> </a:t>
            </a:r>
            <a:r>
              <a:rPr lang="en-US" sz="11200" dirty="0" err="1" smtClean="0"/>
              <a:t>মৌজা</a:t>
            </a:r>
            <a:r>
              <a:rPr lang="en-US" sz="11200" dirty="0" smtClean="0"/>
              <a:t> </a:t>
            </a:r>
            <a:r>
              <a:rPr lang="en-US" sz="11200" dirty="0" err="1" smtClean="0"/>
              <a:t>সমূহের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খতিয়ান</a:t>
            </a:r>
            <a:r>
              <a:rPr lang="en-US" sz="11200" dirty="0" smtClean="0"/>
              <a:t> ও </a:t>
            </a:r>
            <a:r>
              <a:rPr lang="en-US" sz="11200" dirty="0" err="1" smtClean="0"/>
              <a:t>সীট</a:t>
            </a:r>
            <a:r>
              <a:rPr lang="en-US" sz="11200" dirty="0" smtClean="0"/>
              <a:t> </a:t>
            </a:r>
            <a:r>
              <a:rPr lang="en-US" sz="11200" dirty="0" err="1" smtClean="0"/>
              <a:t>সমুহের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চূড়ান্ত</a:t>
            </a:r>
            <a:r>
              <a:rPr lang="en-US" sz="11200" dirty="0" smtClean="0"/>
              <a:t> </a:t>
            </a:r>
            <a:r>
              <a:rPr lang="en-US" sz="11200" dirty="0" err="1" smtClean="0"/>
              <a:t>যাঁচ</a:t>
            </a:r>
            <a:r>
              <a:rPr lang="en-US" sz="11200" dirty="0" smtClean="0"/>
              <a:t> </a:t>
            </a:r>
            <a:r>
              <a:rPr lang="en-US" sz="11200" dirty="0" err="1" smtClean="0"/>
              <a:t>পর্যায়ে</a:t>
            </a:r>
            <a:r>
              <a:rPr lang="en-US" sz="11200" dirty="0" smtClean="0"/>
              <a:t> </a:t>
            </a:r>
            <a:r>
              <a:rPr lang="en-US" sz="11200" dirty="0" err="1" smtClean="0"/>
              <a:t>সনাক্তকৃত</a:t>
            </a:r>
            <a:r>
              <a:rPr lang="en-US" sz="11200" dirty="0" smtClean="0"/>
              <a:t> </a:t>
            </a:r>
            <a:r>
              <a:rPr lang="en-US" sz="11200" dirty="0" err="1" smtClean="0"/>
              <a:t>মিসটেক</a:t>
            </a:r>
            <a:r>
              <a:rPr lang="en-US" sz="11200" dirty="0" smtClean="0"/>
              <a:t> </a:t>
            </a:r>
            <a:r>
              <a:rPr lang="en-US" sz="11200" dirty="0" err="1" smtClean="0"/>
              <a:t>পাশ</a:t>
            </a:r>
            <a:r>
              <a:rPr lang="en-US" sz="11200" dirty="0" smtClean="0"/>
              <a:t> ও </a:t>
            </a:r>
            <a:r>
              <a:rPr lang="en-US" sz="11200" dirty="0" err="1" smtClean="0"/>
              <a:t>খাতিয়ান</a:t>
            </a:r>
            <a:r>
              <a:rPr lang="en-US" sz="11200" dirty="0" smtClean="0"/>
              <a:t> </a:t>
            </a:r>
            <a:r>
              <a:rPr lang="en-US" sz="11200" dirty="0" err="1" smtClean="0"/>
              <a:t>সত্যায়নের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জন্য</a:t>
            </a:r>
            <a:r>
              <a:rPr lang="en-US" sz="11200" dirty="0" smtClean="0"/>
              <a:t> এ </a:t>
            </a:r>
            <a:r>
              <a:rPr lang="en-US" sz="11200" dirty="0" err="1" smtClean="0"/>
              <a:t>জোনে</a:t>
            </a:r>
            <a:r>
              <a:rPr lang="en-US" sz="11200" dirty="0" smtClean="0"/>
              <a:t> ৫ </a:t>
            </a:r>
            <a:r>
              <a:rPr lang="en-US" sz="11200" dirty="0" err="1" smtClean="0"/>
              <a:t>জন</a:t>
            </a:r>
            <a:r>
              <a:rPr lang="en-US" sz="11200" dirty="0" smtClean="0"/>
              <a:t> </a:t>
            </a:r>
            <a:r>
              <a:rPr lang="en-US" sz="11200" dirty="0" err="1" smtClean="0"/>
              <a:t>সাব</a:t>
            </a:r>
            <a:r>
              <a:rPr lang="en-US" sz="11200" dirty="0" smtClean="0"/>
              <a:t> </a:t>
            </a:r>
            <a:r>
              <a:rPr lang="en-US" sz="11200" dirty="0" err="1" smtClean="0"/>
              <a:t>এ,এসও</a:t>
            </a:r>
            <a:r>
              <a:rPr lang="en-US" sz="11200" dirty="0" smtClean="0"/>
              <a:t> </a:t>
            </a:r>
            <a:r>
              <a:rPr lang="en-US" sz="11200" dirty="0" err="1" smtClean="0"/>
              <a:t>কমরত</a:t>
            </a:r>
            <a:r>
              <a:rPr lang="en-US" sz="11200" dirty="0" smtClean="0"/>
              <a:t> </a:t>
            </a:r>
            <a:r>
              <a:rPr lang="en-US" sz="11200" dirty="0" err="1" smtClean="0"/>
              <a:t>আছেন</a:t>
            </a:r>
            <a:r>
              <a:rPr lang="en-US" sz="11200" dirty="0" smtClean="0"/>
              <a:t>।</a:t>
            </a:r>
          </a:p>
          <a:p>
            <a:endParaRPr lang="en-US" sz="4000" dirty="0" smtClean="0"/>
          </a:p>
          <a:p>
            <a:pPr algn="just"/>
            <a:r>
              <a:rPr lang="en-US" sz="11200" dirty="0" err="1" smtClean="0"/>
              <a:t>বিদ্যমান</a:t>
            </a:r>
            <a:r>
              <a:rPr lang="en-US" sz="11200" dirty="0" smtClean="0"/>
              <a:t> </a:t>
            </a:r>
            <a:r>
              <a:rPr lang="en-US" sz="11200" dirty="0" err="1" smtClean="0"/>
              <a:t>জনবল</a:t>
            </a:r>
            <a:r>
              <a:rPr lang="en-US" sz="11200" dirty="0" smtClean="0"/>
              <a:t> </a:t>
            </a:r>
            <a:r>
              <a:rPr lang="en-US" sz="11200" dirty="0" err="1" smtClean="0"/>
              <a:t>দিয়ে</a:t>
            </a:r>
            <a:r>
              <a:rPr lang="en-US" sz="11200" dirty="0" smtClean="0"/>
              <a:t> </a:t>
            </a:r>
            <a:r>
              <a:rPr lang="en-US" sz="11200" dirty="0" err="1" smtClean="0"/>
              <a:t>সীট</a:t>
            </a:r>
            <a:r>
              <a:rPr lang="en-US" sz="11200" dirty="0" smtClean="0"/>
              <a:t> </a:t>
            </a:r>
            <a:r>
              <a:rPr lang="en-US" sz="11200" dirty="0" err="1" smtClean="0"/>
              <a:t>যাচ</a:t>
            </a:r>
            <a:r>
              <a:rPr lang="en-US" sz="11200" dirty="0" smtClean="0"/>
              <a:t> ও </a:t>
            </a:r>
            <a:r>
              <a:rPr lang="en-US" sz="11200" dirty="0" err="1" smtClean="0"/>
              <a:t>কালিকরণের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কাজ</a:t>
            </a:r>
            <a:r>
              <a:rPr lang="en-US" sz="11200" dirty="0" smtClean="0"/>
              <a:t> </a:t>
            </a:r>
            <a:r>
              <a:rPr lang="en-US" sz="11200" dirty="0" err="1" smtClean="0"/>
              <a:t>করতে</a:t>
            </a:r>
            <a:r>
              <a:rPr lang="en-US" sz="11200" dirty="0" smtClean="0"/>
              <a:t> </a:t>
            </a:r>
            <a:r>
              <a:rPr lang="en-US" sz="11200" dirty="0" err="1" smtClean="0"/>
              <a:t>হলে</a:t>
            </a:r>
            <a:r>
              <a:rPr lang="en-US" sz="11200" dirty="0" smtClean="0"/>
              <a:t> ২০১৯ </a:t>
            </a:r>
            <a:r>
              <a:rPr lang="en-US" sz="11200" dirty="0" err="1" smtClean="0"/>
              <a:t>সনের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ডিসেম্বর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মাস</a:t>
            </a:r>
            <a:r>
              <a:rPr lang="en-US" sz="11200" dirty="0" smtClean="0"/>
              <a:t> </a:t>
            </a:r>
            <a:r>
              <a:rPr lang="en-US" sz="11200" dirty="0" err="1" smtClean="0"/>
              <a:t>লেগে</a:t>
            </a:r>
            <a:r>
              <a:rPr lang="en-US" sz="11200" dirty="0" smtClean="0"/>
              <a:t> </a:t>
            </a:r>
            <a:r>
              <a:rPr lang="en-US" sz="11200" dirty="0" err="1" smtClean="0"/>
              <a:t>যাবে</a:t>
            </a:r>
            <a:r>
              <a:rPr lang="en-US" sz="11200" dirty="0" smtClean="0"/>
              <a:t> ৤ ২০১৬ </a:t>
            </a:r>
            <a:r>
              <a:rPr lang="en-US" sz="11200" dirty="0" err="1" smtClean="0"/>
              <a:t>সনের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মধ্যে</a:t>
            </a:r>
            <a:r>
              <a:rPr lang="en-US" sz="11200" dirty="0" smtClean="0"/>
              <a:t> </a:t>
            </a:r>
            <a:r>
              <a:rPr lang="en-US" sz="11200" dirty="0" err="1" smtClean="0"/>
              <a:t>উপরের</a:t>
            </a:r>
            <a:r>
              <a:rPr lang="en-US" sz="11200" dirty="0" smtClean="0"/>
              <a:t> </a:t>
            </a:r>
            <a:r>
              <a:rPr lang="en-US" sz="11200" dirty="0" err="1" smtClean="0"/>
              <a:t>বর্নিত</a:t>
            </a:r>
            <a:r>
              <a:rPr lang="en-US" sz="11200" dirty="0" smtClean="0"/>
              <a:t> </a:t>
            </a:r>
            <a:r>
              <a:rPr lang="en-US" sz="11200" dirty="0" err="1" smtClean="0"/>
              <a:t>কাজ</a:t>
            </a:r>
            <a:r>
              <a:rPr lang="en-US" sz="11200" dirty="0" smtClean="0"/>
              <a:t> </a:t>
            </a:r>
            <a:r>
              <a:rPr lang="en-US" sz="11200" dirty="0" err="1" smtClean="0"/>
              <a:t>সম্পন্ন</a:t>
            </a:r>
            <a:r>
              <a:rPr lang="en-US" sz="11200" dirty="0" smtClean="0"/>
              <a:t> </a:t>
            </a:r>
            <a:r>
              <a:rPr lang="en-US" sz="11200" dirty="0" err="1" smtClean="0"/>
              <a:t>করতে</a:t>
            </a:r>
            <a:r>
              <a:rPr lang="en-US" sz="11200" dirty="0" smtClean="0"/>
              <a:t> </a:t>
            </a:r>
            <a:r>
              <a:rPr lang="en-US" sz="11200" dirty="0" err="1" smtClean="0"/>
              <a:t>হলে</a:t>
            </a:r>
            <a:r>
              <a:rPr lang="en-US" sz="11200" dirty="0" smtClean="0"/>
              <a:t> </a:t>
            </a:r>
            <a:r>
              <a:rPr lang="en-US" sz="11200" dirty="0" err="1" smtClean="0"/>
              <a:t>অতিরিক্ত</a:t>
            </a:r>
            <a:r>
              <a:rPr lang="en-US" sz="11200" dirty="0" smtClean="0"/>
              <a:t> ৫ </a:t>
            </a:r>
            <a:r>
              <a:rPr lang="en-US" sz="11200" dirty="0" err="1" smtClean="0"/>
              <a:t>জন</a:t>
            </a:r>
            <a:r>
              <a:rPr lang="en-US" sz="11200" dirty="0" smtClean="0"/>
              <a:t> </a:t>
            </a:r>
            <a:r>
              <a:rPr lang="en-US" sz="11200" dirty="0" err="1" smtClean="0"/>
              <a:t>সার্ভেয়ার</a:t>
            </a:r>
            <a:r>
              <a:rPr lang="en-US" sz="11200" dirty="0" smtClean="0"/>
              <a:t> ও ৫ </a:t>
            </a:r>
            <a:r>
              <a:rPr lang="en-US" sz="11200" dirty="0" err="1" smtClean="0"/>
              <a:t>জন</a:t>
            </a:r>
            <a:r>
              <a:rPr lang="en-US" sz="11200" dirty="0" smtClean="0"/>
              <a:t> </a:t>
            </a:r>
            <a:r>
              <a:rPr lang="en-US" sz="11200" dirty="0" err="1" smtClean="0"/>
              <a:t>ডি-ম্যান</a:t>
            </a:r>
            <a:r>
              <a:rPr lang="en-US" sz="11200" dirty="0" smtClean="0"/>
              <a:t> </a:t>
            </a:r>
            <a:r>
              <a:rPr lang="en-US" sz="11200" dirty="0" err="1" smtClean="0"/>
              <a:t>প্রয়োজন</a:t>
            </a:r>
            <a:r>
              <a:rPr lang="en-US" sz="11200" dirty="0" smtClean="0"/>
              <a:t> ৤</a:t>
            </a:r>
          </a:p>
          <a:p>
            <a:pPr algn="just"/>
            <a:endParaRPr lang="en-US" sz="9600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সমাধান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  </a:t>
            </a:r>
          </a:p>
          <a:p>
            <a:pPr algn="just"/>
            <a:r>
              <a:rPr lang="en-US" dirty="0" err="1" smtClean="0"/>
              <a:t>উল্লিখিত</a:t>
            </a:r>
            <a:r>
              <a:rPr lang="en-US" dirty="0" smtClean="0"/>
              <a:t> </a:t>
            </a:r>
            <a:r>
              <a:rPr lang="en-US" dirty="0" err="1" smtClean="0"/>
              <a:t>জরিপ</a:t>
            </a:r>
            <a:r>
              <a:rPr lang="en-US" dirty="0" smtClean="0"/>
              <a:t> </a:t>
            </a:r>
            <a:r>
              <a:rPr lang="en-US" dirty="0" err="1" smtClean="0"/>
              <a:t>কার্যক্রম</a:t>
            </a:r>
            <a:r>
              <a:rPr lang="en-US" dirty="0" smtClean="0"/>
              <a:t> ২০১৬ </a:t>
            </a:r>
            <a:r>
              <a:rPr lang="en-US" dirty="0" err="1" smtClean="0"/>
              <a:t>সনে</a:t>
            </a:r>
            <a:r>
              <a:rPr lang="en-US" dirty="0" smtClean="0"/>
              <a:t> </a:t>
            </a:r>
            <a:r>
              <a:rPr lang="en-US" dirty="0" err="1" smtClean="0"/>
              <a:t>সম্পন্ন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অতিরিক্ত</a:t>
            </a:r>
            <a:r>
              <a:rPr lang="en-US" dirty="0" smtClean="0"/>
              <a:t> ৪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সাবএএসও</a:t>
            </a:r>
            <a:r>
              <a:rPr lang="en-US" dirty="0" smtClean="0"/>
              <a:t>, ৫ 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সার্ভেয়ার</a:t>
            </a:r>
            <a:r>
              <a:rPr lang="en-US" dirty="0" smtClean="0"/>
              <a:t>, ৫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ড্রাফটসম্যান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৩০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যাঁচ</a:t>
            </a:r>
            <a:r>
              <a:rPr lang="en-US" dirty="0" smtClean="0"/>
              <a:t> </a:t>
            </a:r>
            <a:r>
              <a:rPr lang="en-US" dirty="0" err="1" smtClean="0"/>
              <a:t>মোহরার</a:t>
            </a:r>
            <a:r>
              <a:rPr lang="en-US" dirty="0" smtClean="0"/>
              <a:t> / </a:t>
            </a:r>
            <a:r>
              <a:rPr lang="en-US" dirty="0" err="1" smtClean="0"/>
              <a:t>বিসি</a:t>
            </a:r>
            <a:r>
              <a:rPr lang="en-US" dirty="0" smtClean="0"/>
              <a:t>/ </a:t>
            </a:r>
            <a:r>
              <a:rPr lang="en-US" dirty="0" err="1" smtClean="0"/>
              <a:t>খারিজ</a:t>
            </a:r>
            <a:r>
              <a:rPr lang="en-US" dirty="0" smtClean="0"/>
              <a:t> 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পদায়ন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প্রয়োজন</a:t>
            </a:r>
            <a:r>
              <a:rPr lang="en-US" dirty="0" smtClean="0"/>
              <a:t> </a:t>
            </a:r>
            <a:r>
              <a:rPr lang="en-US" dirty="0" smtClean="0"/>
              <a:t>।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৯১৪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সীটে</a:t>
            </a:r>
            <a:r>
              <a:rPr lang="en-US" dirty="0" smtClean="0"/>
              <a:t> </a:t>
            </a:r>
            <a:r>
              <a:rPr lang="en-US" dirty="0" err="1" smtClean="0"/>
              <a:t>মোট</a:t>
            </a:r>
            <a:r>
              <a:rPr lang="en-US" dirty="0" smtClean="0"/>
              <a:t> </a:t>
            </a:r>
            <a:r>
              <a:rPr lang="en-US" dirty="0" err="1" smtClean="0"/>
              <a:t>দাগ</a:t>
            </a:r>
            <a:r>
              <a:rPr lang="en-US" dirty="0" smtClean="0"/>
              <a:t> ১০ </a:t>
            </a:r>
            <a:r>
              <a:rPr lang="en-US" dirty="0" err="1" smtClean="0"/>
              <a:t>লক্ষের</a:t>
            </a:r>
            <a:r>
              <a:rPr lang="en-US" dirty="0" smtClean="0"/>
              <a:t> </a:t>
            </a:r>
            <a:r>
              <a:rPr lang="en-US" dirty="0" err="1" smtClean="0"/>
              <a:t>অধিক।একজন</a:t>
            </a:r>
            <a:r>
              <a:rPr lang="en-US" dirty="0" smtClean="0"/>
              <a:t> </a:t>
            </a:r>
            <a:r>
              <a:rPr lang="en-US" dirty="0" err="1" smtClean="0"/>
              <a:t>সার্ভেয়ার</a:t>
            </a:r>
            <a:r>
              <a:rPr lang="en-US" dirty="0" smtClean="0"/>
              <a:t> </a:t>
            </a:r>
            <a:r>
              <a:rPr lang="en-US" dirty="0" err="1" smtClean="0"/>
              <a:t>ৗদনিক</a:t>
            </a:r>
            <a:r>
              <a:rPr lang="en-US" dirty="0" smtClean="0"/>
              <a:t> ২০০-২৫০ </a:t>
            </a:r>
            <a:r>
              <a:rPr lang="en-US" dirty="0" err="1" smtClean="0"/>
              <a:t>দাগ</a:t>
            </a:r>
            <a:r>
              <a:rPr lang="en-US" dirty="0" smtClean="0"/>
              <a:t> </a:t>
            </a:r>
            <a:r>
              <a:rPr lang="en-US" dirty="0" err="1" smtClean="0"/>
              <a:t>যাচ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smtClean="0"/>
              <a:t>।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err="1" smtClean="0"/>
              <a:t>কর্মপরিকল্পনার</a:t>
            </a:r>
            <a:r>
              <a:rPr lang="en-US" dirty="0" smtClean="0"/>
              <a:t>  </a:t>
            </a:r>
            <a:r>
              <a:rPr lang="en-US" dirty="0" err="1" smtClean="0"/>
              <a:t>বিবরণ</a:t>
            </a:r>
            <a:r>
              <a:rPr lang="en-US" dirty="0" smtClean="0"/>
              <a:t> </a:t>
            </a:r>
            <a:r>
              <a:rPr lang="en-US" dirty="0" err="1" smtClean="0"/>
              <a:t>নিম্নরূপ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62500" lnSpcReduction="20000"/>
          </a:bodyPr>
          <a:lstStyle/>
          <a:p>
            <a:endParaRPr lang="en-US" sz="800" dirty="0" smtClean="0"/>
          </a:p>
          <a:p>
            <a:pPr algn="just"/>
            <a:r>
              <a:rPr lang="en-US" dirty="0" err="1" smtClean="0"/>
              <a:t>যাচ</a:t>
            </a:r>
            <a:r>
              <a:rPr lang="en-US" dirty="0" smtClean="0"/>
              <a:t> </a:t>
            </a:r>
            <a:r>
              <a:rPr lang="en-US" dirty="0" err="1" smtClean="0"/>
              <a:t>অবশিষ্ট</a:t>
            </a:r>
            <a:r>
              <a:rPr lang="en-US" dirty="0" smtClean="0"/>
              <a:t> ২৭১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মৌার</a:t>
            </a:r>
            <a:r>
              <a:rPr lang="en-US" dirty="0" smtClean="0"/>
              <a:t> ৩,৬৩,৩৮৭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খতিয়ান</a:t>
            </a:r>
            <a:r>
              <a:rPr lang="en-US" dirty="0" smtClean="0"/>
              <a:t> </a:t>
            </a:r>
            <a:r>
              <a:rPr lang="en-US" dirty="0" err="1" smtClean="0"/>
              <a:t>প্রতিজন</a:t>
            </a:r>
            <a:r>
              <a:rPr lang="en-US" dirty="0" smtClean="0"/>
              <a:t> </a:t>
            </a:r>
            <a:r>
              <a:rPr lang="en-US" dirty="0" err="1" smtClean="0"/>
              <a:t>যাচ</a:t>
            </a:r>
            <a:r>
              <a:rPr lang="en-US" dirty="0" smtClean="0"/>
              <a:t> </a:t>
            </a:r>
            <a:r>
              <a:rPr lang="en-US" dirty="0" err="1" smtClean="0"/>
              <a:t>কর্মচারী</a:t>
            </a:r>
            <a:r>
              <a:rPr lang="en-US" dirty="0" smtClean="0"/>
              <a:t> </a:t>
            </a:r>
            <a:r>
              <a:rPr lang="en-US" dirty="0" err="1" smtClean="0"/>
              <a:t>প্রতিদিন</a:t>
            </a:r>
            <a:r>
              <a:rPr lang="en-US" dirty="0" smtClean="0"/>
              <a:t> ৪০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খতিয়ান</a:t>
            </a:r>
            <a:r>
              <a:rPr lang="en-US" dirty="0" smtClean="0"/>
              <a:t> </a:t>
            </a:r>
            <a:r>
              <a:rPr lang="en-US" dirty="0" err="1" smtClean="0"/>
              <a:t>যাচ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লাগবে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নিম্নরূপ</a:t>
            </a:r>
            <a:r>
              <a:rPr lang="en-US" dirty="0" smtClean="0"/>
              <a:t> :</a:t>
            </a:r>
          </a:p>
          <a:p>
            <a:endParaRPr lang="en-US" sz="1900" dirty="0" smtClean="0"/>
          </a:p>
          <a:p>
            <a:r>
              <a:rPr lang="en-US" dirty="0" smtClean="0"/>
              <a:t>৩,৬৩,৩৮৭ ö ৮ </a:t>
            </a:r>
            <a:r>
              <a:rPr lang="en-US" dirty="0" err="1" smtClean="0"/>
              <a:t>জন</a:t>
            </a:r>
            <a:r>
              <a:rPr lang="en-US" dirty="0" smtClean="0"/>
              <a:t> = ৪৫,৪২৪টি </a:t>
            </a:r>
            <a:r>
              <a:rPr lang="en-US" dirty="0" err="1" smtClean="0"/>
              <a:t>খতিয়ান</a:t>
            </a:r>
            <a:endParaRPr lang="en-US" dirty="0" smtClean="0"/>
          </a:p>
          <a:p>
            <a:r>
              <a:rPr lang="en-US" dirty="0" smtClean="0"/>
              <a:t>৪৫,৪২৪ ö ৪০টি = ১১৩৬ </a:t>
            </a:r>
            <a:r>
              <a:rPr lang="en-US" dirty="0" err="1" smtClean="0"/>
              <a:t>দিন</a:t>
            </a:r>
            <a:r>
              <a:rPr lang="en-US" dirty="0" smtClean="0"/>
              <a:t> </a:t>
            </a:r>
          </a:p>
          <a:p>
            <a:r>
              <a:rPr lang="en-US" dirty="0" smtClean="0"/>
              <a:t>১১৩৬ </a:t>
            </a:r>
            <a:r>
              <a:rPr lang="en-US" dirty="0" err="1" smtClean="0"/>
              <a:t>দিন</a:t>
            </a:r>
            <a:r>
              <a:rPr lang="en-US" dirty="0" smtClean="0"/>
              <a:t> ö ২৪০ </a:t>
            </a:r>
            <a:r>
              <a:rPr lang="en-US" dirty="0" err="1" smtClean="0"/>
              <a:t>দিন</a:t>
            </a:r>
            <a:r>
              <a:rPr lang="en-US" dirty="0" smtClean="0"/>
              <a:t> (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বছর</a:t>
            </a:r>
            <a:r>
              <a:rPr lang="en-US" dirty="0" smtClean="0"/>
              <a:t>  ২৪০ </a:t>
            </a:r>
            <a:r>
              <a:rPr lang="en-US" dirty="0" err="1" smtClean="0"/>
              <a:t>কর্ম</a:t>
            </a:r>
            <a:r>
              <a:rPr lang="en-US" dirty="0" smtClean="0"/>
              <a:t> </a:t>
            </a:r>
            <a:r>
              <a:rPr lang="en-US" dirty="0" err="1" smtClean="0"/>
              <a:t>দিবস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r>
              <a:rPr lang="en-US" dirty="0" smtClean="0"/>
              <a:t>) = ৪ </a:t>
            </a:r>
            <a:r>
              <a:rPr lang="en-US" dirty="0" err="1" smtClean="0"/>
              <a:t>বছর</a:t>
            </a:r>
            <a:r>
              <a:rPr lang="en-US" dirty="0" smtClean="0"/>
              <a:t>, ৮ </a:t>
            </a:r>
            <a:r>
              <a:rPr lang="en-US" dirty="0" err="1" smtClean="0"/>
              <a:t>মাস</a:t>
            </a:r>
            <a:r>
              <a:rPr lang="en-US" dirty="0" smtClean="0"/>
              <a:t> = ৫৬ </a:t>
            </a:r>
            <a:r>
              <a:rPr lang="en-US" dirty="0" err="1" smtClean="0"/>
              <a:t>মাস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২০১৫ </a:t>
            </a:r>
            <a:r>
              <a:rPr lang="en-US" dirty="0" err="1" smtClean="0"/>
              <a:t>সন</a:t>
            </a:r>
            <a:r>
              <a:rPr lang="en-US" dirty="0" smtClean="0"/>
              <a:t> = ৮ </a:t>
            </a:r>
            <a:r>
              <a:rPr lang="en-US" dirty="0" err="1" smtClean="0"/>
              <a:t>মাস</a:t>
            </a:r>
            <a:r>
              <a:rPr lang="en-US" dirty="0" smtClean="0"/>
              <a:t> = ৮জন X ৪০টি X ১৬০ </a:t>
            </a:r>
            <a:r>
              <a:rPr lang="en-US" dirty="0" err="1" smtClean="0"/>
              <a:t>দিন</a:t>
            </a:r>
            <a:r>
              <a:rPr lang="en-US" dirty="0" smtClean="0"/>
              <a:t> = ৫১,২০০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খতিয়ান</a:t>
            </a:r>
            <a:r>
              <a:rPr lang="en-US" dirty="0" smtClean="0"/>
              <a:t> </a:t>
            </a:r>
            <a:r>
              <a:rPr lang="en-US" dirty="0" err="1" smtClean="0"/>
              <a:t>সম্পন্ন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৤</a:t>
            </a:r>
          </a:p>
          <a:p>
            <a:r>
              <a:rPr lang="en-US" dirty="0" smtClean="0"/>
              <a:t>২০১৬ </a:t>
            </a:r>
            <a:r>
              <a:rPr lang="en-US" dirty="0" err="1" smtClean="0"/>
              <a:t>সন</a:t>
            </a:r>
            <a:r>
              <a:rPr lang="en-US" dirty="0" smtClean="0"/>
              <a:t> = ১২ </a:t>
            </a:r>
            <a:r>
              <a:rPr lang="en-US" dirty="0" err="1" smtClean="0"/>
              <a:t>মাস</a:t>
            </a:r>
            <a:r>
              <a:rPr lang="en-US" dirty="0" smtClean="0"/>
              <a:t> = ৮জনX ৪০টি X ২৪০ </a:t>
            </a:r>
            <a:r>
              <a:rPr lang="en-US" dirty="0" err="1" smtClean="0"/>
              <a:t>দিন</a:t>
            </a:r>
            <a:r>
              <a:rPr lang="en-US" dirty="0" smtClean="0"/>
              <a:t> = ৭৬,৮০০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খতিয়ান</a:t>
            </a:r>
            <a:r>
              <a:rPr lang="en-US" dirty="0" smtClean="0"/>
              <a:t> </a:t>
            </a:r>
            <a:r>
              <a:rPr lang="en-US" dirty="0" err="1" smtClean="0"/>
              <a:t>সম্পন্ন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৤</a:t>
            </a:r>
          </a:p>
          <a:p>
            <a:r>
              <a:rPr lang="en-US" dirty="0" smtClean="0"/>
              <a:t>২০১৭ </a:t>
            </a:r>
            <a:r>
              <a:rPr lang="en-US" dirty="0" err="1" smtClean="0"/>
              <a:t>সন</a:t>
            </a:r>
            <a:r>
              <a:rPr lang="en-US" dirty="0" smtClean="0"/>
              <a:t> = ১২ </a:t>
            </a:r>
            <a:r>
              <a:rPr lang="en-US" dirty="0" err="1" smtClean="0"/>
              <a:t>মাস</a:t>
            </a:r>
            <a:r>
              <a:rPr lang="en-US" dirty="0" smtClean="0"/>
              <a:t> = ৮জন X ৪০টি X ২৪০দিন = ৭৬,৮০০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খতিয়ান</a:t>
            </a:r>
            <a:r>
              <a:rPr lang="en-US" dirty="0" smtClean="0"/>
              <a:t> </a:t>
            </a:r>
            <a:r>
              <a:rPr lang="en-US" dirty="0" err="1" smtClean="0"/>
              <a:t>সম্পন্ন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৤</a:t>
            </a:r>
          </a:p>
          <a:p>
            <a:r>
              <a:rPr lang="en-US" dirty="0" smtClean="0"/>
              <a:t>২০১৮ </a:t>
            </a:r>
            <a:r>
              <a:rPr lang="en-US" dirty="0" err="1" smtClean="0"/>
              <a:t>সন</a:t>
            </a:r>
            <a:r>
              <a:rPr lang="en-US" dirty="0" smtClean="0"/>
              <a:t> = ১২ </a:t>
            </a:r>
            <a:r>
              <a:rPr lang="en-US" dirty="0" err="1" smtClean="0"/>
              <a:t>মাস</a:t>
            </a:r>
            <a:r>
              <a:rPr lang="en-US" dirty="0" smtClean="0"/>
              <a:t> = ৮জন X ৪০টি X ২৪০জন = ৭৬,৮০০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খতিয়ান</a:t>
            </a:r>
            <a:r>
              <a:rPr lang="en-US" dirty="0" smtClean="0"/>
              <a:t> </a:t>
            </a:r>
            <a:r>
              <a:rPr lang="en-US" dirty="0" err="1" smtClean="0"/>
              <a:t>সম্পন্ন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৤</a:t>
            </a:r>
          </a:p>
          <a:p>
            <a:r>
              <a:rPr lang="en-US" dirty="0" smtClean="0"/>
              <a:t>২০১৯ </a:t>
            </a:r>
            <a:r>
              <a:rPr lang="en-US" dirty="0" err="1" smtClean="0"/>
              <a:t>সন</a:t>
            </a:r>
            <a:r>
              <a:rPr lang="en-US" dirty="0" smtClean="0"/>
              <a:t> = ১২ </a:t>
            </a:r>
            <a:r>
              <a:rPr lang="en-US" dirty="0" err="1" smtClean="0"/>
              <a:t>মাস</a:t>
            </a:r>
            <a:r>
              <a:rPr lang="en-US" dirty="0" smtClean="0"/>
              <a:t> = ৮জন X ৪০টি X ২৩০দিন = ৭৬,৮০০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খতিয়ান</a:t>
            </a:r>
            <a:r>
              <a:rPr lang="en-US" dirty="0" smtClean="0"/>
              <a:t> </a:t>
            </a:r>
            <a:r>
              <a:rPr lang="en-US" dirty="0" err="1" smtClean="0"/>
              <a:t>সম্পন্ন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৤</a:t>
            </a:r>
          </a:p>
          <a:p>
            <a:endParaRPr lang="en-US" sz="1300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উক্ত</a:t>
            </a:r>
            <a:r>
              <a:rPr lang="en-US" dirty="0" smtClean="0"/>
              <a:t> </a:t>
            </a:r>
            <a:r>
              <a:rPr lang="en-US" dirty="0" err="1" smtClean="0"/>
              <a:t>হিসাবে</a:t>
            </a:r>
            <a:r>
              <a:rPr lang="en-US" dirty="0" smtClean="0"/>
              <a:t> ২০১৯ </a:t>
            </a:r>
            <a:r>
              <a:rPr lang="en-US" dirty="0" err="1" smtClean="0"/>
              <a:t>সনের</a:t>
            </a:r>
            <a:r>
              <a:rPr lang="en-US" dirty="0" smtClean="0"/>
              <a:t> </a:t>
            </a:r>
            <a:r>
              <a:rPr lang="en-US" dirty="0" err="1" smtClean="0"/>
              <a:t>ডিসেম্বর</a:t>
            </a:r>
            <a:r>
              <a:rPr lang="en-US" dirty="0" smtClean="0"/>
              <a:t> </a:t>
            </a:r>
            <a:r>
              <a:rPr lang="en-US" dirty="0" err="1" smtClean="0"/>
              <a:t>মাসে</a:t>
            </a:r>
            <a:r>
              <a:rPr lang="en-US" dirty="0" smtClean="0"/>
              <a:t> </a:t>
            </a:r>
            <a:r>
              <a:rPr lang="en-US" dirty="0" err="1" smtClean="0"/>
              <a:t>চলমান</a:t>
            </a:r>
            <a:r>
              <a:rPr lang="en-US" dirty="0" smtClean="0"/>
              <a:t> </a:t>
            </a:r>
            <a:r>
              <a:rPr lang="en-US" dirty="0" err="1" smtClean="0"/>
              <a:t>জরিপ</a:t>
            </a:r>
            <a:r>
              <a:rPr lang="en-US" dirty="0" smtClean="0"/>
              <a:t> </a:t>
            </a:r>
            <a:r>
              <a:rPr lang="en-US" dirty="0" err="1" smtClean="0"/>
              <a:t>কার্যক্রম</a:t>
            </a:r>
            <a:r>
              <a:rPr lang="en-US" dirty="0" smtClean="0"/>
              <a:t> </a:t>
            </a:r>
            <a:r>
              <a:rPr lang="en-US" dirty="0" err="1" smtClean="0"/>
              <a:t>সম্পন্ন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৤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700" b="1" dirty="0" smtClean="0"/>
              <a:t>২০১৬ </a:t>
            </a:r>
            <a:r>
              <a:rPr lang="en-US" sz="2700" b="1" dirty="0" err="1" smtClean="0"/>
              <a:t>সনের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মধ্যে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চলমান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জরিপ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কার্যক্রম</a:t>
            </a:r>
            <a:r>
              <a:rPr lang="en-US" sz="2700" b="1" dirty="0" smtClean="0"/>
              <a:t> </a:t>
            </a:r>
            <a:br>
              <a:rPr lang="en-US" sz="2700" b="1" dirty="0" smtClean="0"/>
            </a:br>
            <a:r>
              <a:rPr lang="en-US" sz="2700" b="1" dirty="0" err="1" smtClean="0"/>
              <a:t>সম্পন্ন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করার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জন্য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দরকার</a:t>
            </a:r>
            <a:r>
              <a:rPr lang="en-US" sz="2700" b="1" dirty="0" smtClean="0"/>
              <a:t> :</a:t>
            </a:r>
            <a:r>
              <a:rPr lang="en-US" sz="5300" dirty="0" smtClean="0"/>
              <a:t/>
            </a:r>
            <a:br>
              <a:rPr lang="en-US" sz="53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en-US" sz="1400" dirty="0" smtClean="0"/>
          </a:p>
          <a:p>
            <a:pPr algn="just"/>
            <a:r>
              <a:rPr lang="en-US" dirty="0" smtClean="0"/>
              <a:t>২০১৬ </a:t>
            </a:r>
            <a:r>
              <a:rPr lang="en-US" dirty="0" err="1" smtClean="0"/>
              <a:t>সনের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চলমান</a:t>
            </a:r>
            <a:r>
              <a:rPr lang="en-US" dirty="0" smtClean="0"/>
              <a:t> </a:t>
            </a:r>
            <a:r>
              <a:rPr lang="en-US" dirty="0" err="1" smtClean="0"/>
              <a:t>জরিপ</a:t>
            </a:r>
            <a:r>
              <a:rPr lang="en-US" dirty="0" smtClean="0"/>
              <a:t> </a:t>
            </a:r>
            <a:r>
              <a:rPr lang="en-US" dirty="0" err="1" smtClean="0"/>
              <a:t>কার্যক্রম</a:t>
            </a:r>
            <a:r>
              <a:rPr lang="en-US" dirty="0" smtClean="0"/>
              <a:t> </a:t>
            </a:r>
            <a:r>
              <a:rPr lang="en-US" dirty="0" err="1" smtClean="0"/>
              <a:t>সম্পন্ন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অতিরিক্ত</a:t>
            </a:r>
            <a:r>
              <a:rPr lang="en-US" dirty="0" smtClean="0"/>
              <a:t> ৪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সাবএএসও</a:t>
            </a:r>
            <a:r>
              <a:rPr lang="en-US" dirty="0" smtClean="0"/>
              <a:t>, ৫ 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সার্ভেয়ার</a:t>
            </a:r>
            <a:r>
              <a:rPr lang="en-US" dirty="0" smtClean="0"/>
              <a:t>, ৫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ড্রাফটসম্যান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৩২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যাঁচ</a:t>
            </a:r>
            <a:r>
              <a:rPr lang="en-US" dirty="0" smtClean="0"/>
              <a:t> </a:t>
            </a:r>
            <a:r>
              <a:rPr lang="en-US" dirty="0" err="1" smtClean="0"/>
              <a:t>মোহরার</a:t>
            </a:r>
            <a:r>
              <a:rPr lang="en-US" dirty="0" smtClean="0"/>
              <a:t> / </a:t>
            </a:r>
            <a:r>
              <a:rPr lang="en-US" dirty="0" err="1" smtClean="0"/>
              <a:t>বিসি</a:t>
            </a:r>
            <a:r>
              <a:rPr lang="en-US" dirty="0" smtClean="0"/>
              <a:t>/ </a:t>
            </a:r>
            <a:r>
              <a:rPr lang="en-US" dirty="0" err="1" smtClean="0"/>
              <a:t>খারিজ</a:t>
            </a:r>
            <a:r>
              <a:rPr lang="en-US" dirty="0" smtClean="0"/>
              <a:t> 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পদায়ন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প্রয়োজন</a:t>
            </a:r>
            <a:r>
              <a:rPr lang="en-US" dirty="0" smtClean="0"/>
              <a:t> ।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algn="just"/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জনবল</a:t>
            </a:r>
            <a:r>
              <a:rPr lang="en-US" dirty="0" smtClean="0"/>
              <a:t> </a:t>
            </a:r>
            <a:r>
              <a:rPr lang="en-US" dirty="0" err="1" smtClean="0"/>
              <a:t>অনুসারে</a:t>
            </a:r>
            <a:r>
              <a:rPr lang="en-US" dirty="0" smtClean="0"/>
              <a:t> </a:t>
            </a:r>
            <a:r>
              <a:rPr lang="en-US" dirty="0" err="1" smtClean="0"/>
              <a:t>প্রতিদিন</a:t>
            </a:r>
            <a:r>
              <a:rPr lang="en-US" dirty="0" smtClean="0"/>
              <a:t> </a:t>
            </a:r>
            <a:r>
              <a:rPr lang="en-US" dirty="0" err="1" smtClean="0"/>
              <a:t>প্রতিজন</a:t>
            </a:r>
            <a:r>
              <a:rPr lang="en-US" dirty="0" smtClean="0"/>
              <a:t> ৪০ </a:t>
            </a:r>
            <a:r>
              <a:rPr lang="en-US" dirty="0" err="1" smtClean="0"/>
              <a:t>খতিয়ান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চূড়ান্ত</a:t>
            </a:r>
            <a:r>
              <a:rPr lang="en-US" dirty="0" smtClean="0"/>
              <a:t> </a:t>
            </a:r>
            <a:r>
              <a:rPr lang="en-US" dirty="0" err="1" smtClean="0"/>
              <a:t>যাচ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চূড়ান্ত</a:t>
            </a:r>
            <a:r>
              <a:rPr lang="en-US" dirty="0" smtClean="0"/>
              <a:t> </a:t>
            </a:r>
            <a:r>
              <a:rPr lang="en-US" dirty="0" err="1" smtClean="0"/>
              <a:t>যাচ</a:t>
            </a:r>
            <a:r>
              <a:rPr lang="en-US" dirty="0" smtClean="0"/>
              <a:t> </a:t>
            </a:r>
            <a:r>
              <a:rPr lang="en-US" dirty="0" err="1" smtClean="0"/>
              <a:t>সম্পন্ন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৫৬ </a:t>
            </a:r>
            <a:r>
              <a:rPr lang="en-US" dirty="0" err="1" smtClean="0"/>
              <a:t>মাস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লাগবে</a:t>
            </a:r>
            <a:r>
              <a:rPr lang="en-US" dirty="0" smtClean="0"/>
              <a:t> ৮ </a:t>
            </a:r>
            <a:r>
              <a:rPr lang="en-US" dirty="0" err="1" smtClean="0"/>
              <a:t>জনের</a:t>
            </a:r>
            <a:endParaRPr lang="en-US" dirty="0" smtClean="0"/>
          </a:p>
          <a:p>
            <a:r>
              <a:rPr lang="en-US" dirty="0" smtClean="0"/>
              <a:t>’’       ’’     ’’       ’’    ১     ’’    ’’      ’’    ৫৬ X ৮</a:t>
            </a:r>
          </a:p>
          <a:p>
            <a:r>
              <a:rPr lang="en-US" dirty="0" smtClean="0"/>
              <a:t>’’       ’’     ’’       ’’    ২০     ’’    ’’      ’’    ৫৬ X ৮ = ৪৪৮ ö ২০ = ২৩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</a:p>
          <a:p>
            <a:r>
              <a:rPr lang="en-US" dirty="0" smtClean="0"/>
              <a:t>২৩ </a:t>
            </a:r>
            <a:r>
              <a:rPr lang="en-US" dirty="0" err="1" smtClean="0"/>
              <a:t>জনে</a:t>
            </a:r>
            <a:r>
              <a:rPr lang="en-US" dirty="0" smtClean="0"/>
              <a:t> </a:t>
            </a:r>
            <a:r>
              <a:rPr lang="en-US" dirty="0" err="1" smtClean="0"/>
              <a:t>চূড়ান্ত</a:t>
            </a:r>
            <a:r>
              <a:rPr lang="en-US" dirty="0" smtClean="0"/>
              <a:t> </a:t>
            </a:r>
            <a:r>
              <a:rPr lang="en-US" dirty="0" err="1" smtClean="0"/>
              <a:t>যাচ</a:t>
            </a:r>
            <a:r>
              <a:rPr lang="en-US" dirty="0" smtClean="0"/>
              <a:t> </a:t>
            </a:r>
            <a:r>
              <a:rPr lang="en-US" dirty="0" err="1" smtClean="0"/>
              <a:t>করবে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২৩ </a:t>
            </a:r>
            <a:r>
              <a:rPr lang="en-US" dirty="0" err="1" smtClean="0"/>
              <a:t>জনে</a:t>
            </a:r>
            <a:r>
              <a:rPr lang="en-US" dirty="0" smtClean="0"/>
              <a:t> </a:t>
            </a:r>
            <a:r>
              <a:rPr lang="en-US" dirty="0" err="1" smtClean="0"/>
              <a:t>কপিকরণ</a:t>
            </a:r>
            <a:r>
              <a:rPr lang="en-US" dirty="0" smtClean="0"/>
              <a:t> ও </a:t>
            </a:r>
            <a:r>
              <a:rPr lang="en-US" dirty="0" err="1" smtClean="0"/>
              <a:t>তুলনা</a:t>
            </a:r>
            <a:r>
              <a:rPr lang="en-US" dirty="0" smtClean="0"/>
              <a:t> </a:t>
            </a:r>
            <a:r>
              <a:rPr lang="en-US" dirty="0" err="1" smtClean="0"/>
              <a:t>করবে</a:t>
            </a:r>
            <a:r>
              <a:rPr lang="en-US" dirty="0" smtClean="0"/>
              <a:t>, </a:t>
            </a:r>
            <a:r>
              <a:rPr lang="en-US" dirty="0" err="1" smtClean="0"/>
              <a:t>অর্থা</a:t>
            </a:r>
            <a:r>
              <a:rPr lang="en-US" dirty="0" smtClean="0"/>
              <a:t>ৎ ৪৬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জনবল</a:t>
            </a:r>
            <a:r>
              <a:rPr lang="en-US" dirty="0" smtClean="0"/>
              <a:t> </a:t>
            </a:r>
            <a:r>
              <a:rPr lang="en-US" dirty="0" err="1" smtClean="0"/>
              <a:t>লাগবে</a:t>
            </a:r>
            <a:r>
              <a:rPr lang="en-US" dirty="0" smtClean="0"/>
              <a:t> ,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১৬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অতিরিক্ত</a:t>
            </a:r>
            <a:r>
              <a:rPr lang="en-US" dirty="0" smtClean="0"/>
              <a:t> </a:t>
            </a:r>
            <a:r>
              <a:rPr lang="en-US" dirty="0" err="1" smtClean="0"/>
              <a:t>লাগবে</a:t>
            </a:r>
            <a:r>
              <a:rPr lang="en-US" dirty="0" smtClean="0"/>
              <a:t> ৩০ </a:t>
            </a:r>
            <a:r>
              <a:rPr lang="en-US" dirty="0" err="1" smtClean="0"/>
              <a:t>জন</a:t>
            </a:r>
            <a:r>
              <a:rPr lang="en-US" dirty="0" smtClean="0"/>
              <a:t>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অবকাঠামোগত</a:t>
            </a:r>
            <a:r>
              <a:rPr lang="en-US" b="1" dirty="0" smtClean="0"/>
              <a:t> </a:t>
            </a:r>
            <a:r>
              <a:rPr lang="en-US" b="1" dirty="0" err="1" smtClean="0"/>
              <a:t>সমস্যাদি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জোনাল</a:t>
            </a:r>
            <a:r>
              <a:rPr lang="en-US" dirty="0" smtClean="0"/>
              <a:t> </a:t>
            </a:r>
            <a:r>
              <a:rPr lang="en-US" dirty="0" err="1" smtClean="0"/>
              <a:t>সেটেলমেন্ট</a:t>
            </a:r>
            <a:r>
              <a:rPr lang="en-US" dirty="0" smtClean="0"/>
              <a:t> </a:t>
            </a:r>
            <a:r>
              <a:rPr lang="en-US" dirty="0" err="1" smtClean="0"/>
              <a:t>অফিসটি</a:t>
            </a:r>
            <a:r>
              <a:rPr lang="en-US" dirty="0" smtClean="0"/>
              <a:t> </a:t>
            </a:r>
            <a:r>
              <a:rPr lang="en-US" dirty="0" err="1" smtClean="0"/>
              <a:t>ব্রিটিশ</a:t>
            </a:r>
            <a:r>
              <a:rPr lang="en-US" dirty="0" smtClean="0"/>
              <a:t> </a:t>
            </a:r>
            <a:r>
              <a:rPr lang="en-US" dirty="0" err="1" smtClean="0"/>
              <a:t>আমলে</a:t>
            </a:r>
            <a:r>
              <a:rPr lang="en-US" dirty="0" smtClean="0"/>
              <a:t> </a:t>
            </a:r>
            <a:r>
              <a:rPr lang="en-US" dirty="0" err="1" smtClean="0"/>
              <a:t>নির্মিত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ভবনে</a:t>
            </a:r>
            <a:r>
              <a:rPr lang="en-US" dirty="0" smtClean="0"/>
              <a:t> </a:t>
            </a:r>
            <a:r>
              <a:rPr lang="en-US" dirty="0" err="1" smtClean="0"/>
              <a:t>অবস্থিত</a:t>
            </a:r>
            <a:r>
              <a:rPr lang="en-US" dirty="0" smtClean="0"/>
              <a:t>। </a:t>
            </a:r>
            <a:r>
              <a:rPr lang="en-US" dirty="0" err="1" smtClean="0"/>
              <a:t>ভবনটির</a:t>
            </a:r>
            <a:r>
              <a:rPr lang="en-US" dirty="0" smtClean="0"/>
              <a:t> </a:t>
            </a:r>
            <a:r>
              <a:rPr lang="en-US" dirty="0" err="1" smtClean="0"/>
              <a:t>প্রায়</a:t>
            </a:r>
            <a:r>
              <a:rPr lang="en-US" dirty="0" smtClean="0"/>
              <a:t> </a:t>
            </a:r>
            <a:r>
              <a:rPr lang="en-US" dirty="0" err="1" smtClean="0"/>
              <a:t>প্রতিটি</a:t>
            </a:r>
            <a:r>
              <a:rPr lang="en-US" dirty="0" smtClean="0"/>
              <a:t> </a:t>
            </a:r>
            <a:r>
              <a:rPr lang="en-US" dirty="0" err="1" smtClean="0"/>
              <a:t>রুমেই</a:t>
            </a:r>
            <a:r>
              <a:rPr lang="en-US" dirty="0" smtClean="0"/>
              <a:t> </a:t>
            </a:r>
            <a:r>
              <a:rPr lang="en-US" dirty="0" err="1" smtClean="0"/>
              <a:t>বৃষ্টির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। </a:t>
            </a:r>
            <a:r>
              <a:rPr lang="en-US" dirty="0" err="1" smtClean="0"/>
              <a:t>ছদি</a:t>
            </a:r>
            <a:r>
              <a:rPr lang="en-US" dirty="0" smtClean="0"/>
              <a:t> ও </a:t>
            </a:r>
            <a:r>
              <a:rPr lang="en-US" dirty="0" err="1" smtClean="0"/>
              <a:t>দেওয়ালের</a:t>
            </a:r>
            <a:r>
              <a:rPr lang="en-US" dirty="0" smtClean="0"/>
              <a:t> </a:t>
            </a:r>
            <a:r>
              <a:rPr lang="en-US" dirty="0" err="1" smtClean="0"/>
              <a:t>প্লাস্টার</a:t>
            </a:r>
            <a:r>
              <a:rPr lang="en-US" dirty="0" smtClean="0"/>
              <a:t> </a:t>
            </a:r>
            <a:r>
              <a:rPr lang="en-US" dirty="0" err="1" smtClean="0"/>
              <a:t>খুলে</a:t>
            </a:r>
            <a:r>
              <a:rPr lang="en-US" dirty="0" smtClean="0"/>
              <a:t> </a:t>
            </a:r>
            <a:r>
              <a:rPr lang="en-US" dirty="0" err="1" smtClean="0"/>
              <a:t>খুলে</a:t>
            </a:r>
            <a:r>
              <a:rPr lang="en-US" dirty="0" smtClean="0"/>
              <a:t> </a:t>
            </a:r>
            <a:r>
              <a:rPr lang="en-US" dirty="0" err="1" smtClean="0"/>
              <a:t>পড়ছে।ভবনটিতে</a:t>
            </a:r>
            <a:r>
              <a:rPr lang="en-US" dirty="0" smtClean="0"/>
              <a:t> </a:t>
            </a:r>
            <a:r>
              <a:rPr lang="en-US" dirty="0" err="1" smtClean="0"/>
              <a:t>অফিস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খুবই</a:t>
            </a:r>
            <a:r>
              <a:rPr lang="en-US" dirty="0" smtClean="0"/>
              <a:t> </a:t>
            </a:r>
            <a:r>
              <a:rPr lang="en-US" dirty="0" err="1" smtClean="0"/>
              <a:t>ঝুকিপূর্ণ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পড়েছে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অতি</a:t>
            </a:r>
            <a:r>
              <a:rPr lang="en-US" dirty="0" smtClean="0"/>
              <a:t> </a:t>
            </a:r>
            <a:r>
              <a:rPr lang="en-US" dirty="0" err="1" smtClean="0"/>
              <a:t>পুরাতন</a:t>
            </a:r>
            <a:r>
              <a:rPr lang="en-US" dirty="0" smtClean="0"/>
              <a:t> ও </a:t>
            </a:r>
            <a:r>
              <a:rPr lang="en-US" dirty="0" err="1" smtClean="0"/>
              <a:t>স্যাত</a:t>
            </a:r>
            <a:r>
              <a:rPr lang="en-US" dirty="0" smtClean="0"/>
              <a:t> </a:t>
            </a:r>
            <a:r>
              <a:rPr lang="en-US" dirty="0" err="1" smtClean="0"/>
              <a:t>স্যাতে</a:t>
            </a:r>
            <a:r>
              <a:rPr lang="en-US" dirty="0" smtClean="0"/>
              <a:t> </a:t>
            </a:r>
            <a:r>
              <a:rPr lang="en-US" dirty="0" err="1" smtClean="0"/>
              <a:t>মোটা</a:t>
            </a:r>
            <a:r>
              <a:rPr lang="en-US" dirty="0" smtClean="0"/>
              <a:t> </a:t>
            </a:r>
            <a:r>
              <a:rPr lang="en-US" dirty="0" err="1" smtClean="0"/>
              <a:t>দেওয়ালের</a:t>
            </a:r>
            <a:r>
              <a:rPr lang="en-US" dirty="0" smtClean="0"/>
              <a:t> </a:t>
            </a:r>
            <a:r>
              <a:rPr lang="en-US" dirty="0" err="1" smtClean="0"/>
              <a:t>কারণে</a:t>
            </a:r>
            <a:r>
              <a:rPr lang="en-US" dirty="0" smtClean="0"/>
              <a:t> </a:t>
            </a:r>
            <a:r>
              <a:rPr lang="en-US" dirty="0" err="1" smtClean="0"/>
              <a:t>অফিসে</a:t>
            </a:r>
            <a:r>
              <a:rPr lang="en-US" dirty="0" smtClean="0"/>
              <a:t> </a:t>
            </a:r>
            <a:r>
              <a:rPr lang="en-US" dirty="0" err="1" smtClean="0"/>
              <a:t>ইন্টারনেট</a:t>
            </a:r>
            <a:r>
              <a:rPr lang="en-US" dirty="0" smtClean="0"/>
              <a:t> </a:t>
            </a:r>
            <a:r>
              <a:rPr lang="en-US" dirty="0" err="1" smtClean="0"/>
              <a:t>সংযোগ</a:t>
            </a:r>
            <a:r>
              <a:rPr lang="en-US" dirty="0" smtClean="0"/>
              <a:t> </a:t>
            </a:r>
            <a:r>
              <a:rPr lang="en-US" dirty="0" err="1" smtClean="0"/>
              <a:t>নিরবচ্ছিন্নভাবে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/>
            <a:r>
              <a:rPr lang="en-US" sz="5400" dirty="0" err="1" smtClean="0"/>
              <a:t>সকলের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প্রতি</a:t>
            </a:r>
            <a:r>
              <a:rPr lang="en-US" sz="5400" dirty="0" smtClean="0"/>
              <a:t> </a:t>
            </a:r>
            <a:r>
              <a:rPr lang="en-US" sz="5400" dirty="0" err="1" smtClean="0"/>
              <a:t>কৃতজ্ঞতা</a:t>
            </a:r>
            <a:endParaRPr lang="en-US" sz="5400" dirty="0" smtClean="0"/>
          </a:p>
          <a:p>
            <a:pPr algn="ctr"/>
            <a:r>
              <a:rPr lang="en-US" sz="5400" dirty="0" err="1" smtClean="0"/>
              <a:t>এবং</a:t>
            </a:r>
            <a:endParaRPr lang="en-US" sz="5400" dirty="0" smtClean="0"/>
          </a:p>
          <a:p>
            <a:pPr algn="ctr"/>
            <a:r>
              <a:rPr lang="en-US" sz="5400" dirty="0" err="1" smtClean="0"/>
              <a:t>ধন্যবাদ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err="1" smtClean="0"/>
              <a:t>টাংগাইল</a:t>
            </a:r>
            <a:r>
              <a:rPr lang="en-US" sz="4900" b="1" dirty="0" smtClean="0"/>
              <a:t> </a:t>
            </a:r>
            <a:r>
              <a:rPr lang="en-US" sz="4900" b="1" dirty="0" err="1" smtClean="0"/>
              <a:t>জোনের</a:t>
            </a:r>
            <a:r>
              <a:rPr lang="en-US" sz="4900" b="1" dirty="0" smtClean="0"/>
              <a:t> </a:t>
            </a:r>
            <a:r>
              <a:rPr lang="en-US" sz="4900" b="1" dirty="0" err="1" smtClean="0"/>
              <a:t>উপস্থাপনায়</a:t>
            </a:r>
            <a:r>
              <a:rPr lang="en-US" sz="4900" b="1" dirty="0" smtClean="0"/>
              <a:t> </a:t>
            </a:r>
            <a:r>
              <a:rPr lang="en-US" sz="4900" b="1" dirty="0" err="1" smtClean="0"/>
              <a:t>স্বাগতম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en-US" dirty="0" err="1" smtClean="0"/>
              <a:t>টাংগাইল</a:t>
            </a:r>
            <a:r>
              <a:rPr lang="en-US" dirty="0" smtClean="0"/>
              <a:t> </a:t>
            </a:r>
            <a:r>
              <a:rPr lang="en-US" dirty="0" err="1" smtClean="0"/>
              <a:t>জোনের</a:t>
            </a:r>
            <a:r>
              <a:rPr lang="en-US" dirty="0" smtClean="0"/>
              <a:t> </a:t>
            </a:r>
            <a:r>
              <a:rPr lang="en-US" dirty="0" err="1" smtClean="0"/>
              <a:t>জরিপ</a:t>
            </a:r>
            <a:r>
              <a:rPr lang="en-US" dirty="0" smtClean="0"/>
              <a:t> </a:t>
            </a:r>
            <a:r>
              <a:rPr lang="en-US" dirty="0" err="1" smtClean="0"/>
              <a:t>কার্যক্রমের</a:t>
            </a:r>
            <a:r>
              <a:rPr lang="en-US" dirty="0" smtClean="0"/>
              <a:t> </a:t>
            </a:r>
            <a:r>
              <a:rPr lang="en-US" dirty="0" err="1" smtClean="0"/>
              <a:t>বর্তমান</a:t>
            </a:r>
            <a:r>
              <a:rPr lang="en-US" dirty="0" smtClean="0"/>
              <a:t>  </a:t>
            </a:r>
            <a:r>
              <a:rPr lang="en-US" dirty="0" err="1" smtClean="0"/>
              <a:t>অবস্থা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endParaRPr lang="en-US" dirty="0" smtClean="0"/>
          </a:p>
          <a:p>
            <a:pPr algn="ctr">
              <a:lnSpc>
                <a:spcPct val="200000"/>
              </a:lnSpc>
            </a:pPr>
            <a:r>
              <a:rPr lang="en-US" dirty="0" err="1" smtClean="0"/>
              <a:t>জরিপ</a:t>
            </a:r>
            <a:r>
              <a:rPr lang="en-US" dirty="0" smtClean="0"/>
              <a:t> </a:t>
            </a:r>
            <a:r>
              <a:rPr lang="en-US" dirty="0" err="1" smtClean="0"/>
              <a:t>কার্যক্রম</a:t>
            </a:r>
            <a:r>
              <a:rPr lang="en-US" dirty="0" smtClean="0"/>
              <a:t> </a:t>
            </a:r>
            <a:r>
              <a:rPr lang="en-US" dirty="0" err="1" smtClean="0"/>
              <a:t>সমাপ্তির</a:t>
            </a:r>
            <a:r>
              <a:rPr lang="en-US" dirty="0" smtClean="0"/>
              <a:t> </a:t>
            </a:r>
            <a:r>
              <a:rPr lang="en-US" dirty="0" err="1" smtClean="0"/>
              <a:t>কর্মপরিকল্পনা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জরিপ</a:t>
            </a:r>
            <a:r>
              <a:rPr lang="en-US" b="1" u="sng" dirty="0"/>
              <a:t> </a:t>
            </a:r>
            <a:r>
              <a:rPr lang="en-US" b="1" u="sng" dirty="0" err="1"/>
              <a:t>পদ্ধতি</a:t>
            </a:r>
            <a:r>
              <a:rPr lang="en-US" b="1" u="sng" dirty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err="1" smtClean="0"/>
              <a:t>ট্রার্ভাস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  <a:r>
              <a:rPr lang="en-US" dirty="0"/>
              <a:t> পি-৭০ </a:t>
            </a:r>
            <a:r>
              <a:rPr lang="en-US" dirty="0" err="1"/>
              <a:t>সিটে</a:t>
            </a:r>
            <a:r>
              <a:rPr lang="en-US" dirty="0"/>
              <a:t>  ১৯৪টি </a:t>
            </a:r>
            <a:r>
              <a:rPr lang="en-US" dirty="0" err="1"/>
              <a:t>মৌজা</a:t>
            </a:r>
            <a:endParaRPr lang="en-US" dirty="0"/>
          </a:p>
          <a:p>
            <a:r>
              <a:rPr lang="en-US" dirty="0"/>
              <a:t>            </a:t>
            </a:r>
            <a:r>
              <a:rPr lang="en-US" dirty="0" err="1"/>
              <a:t>ব্ল-প্রিন্ট</a:t>
            </a:r>
            <a:r>
              <a:rPr lang="en-US" dirty="0"/>
              <a:t> </a:t>
            </a:r>
            <a:r>
              <a:rPr lang="en-US" dirty="0" err="1"/>
              <a:t>সিটে</a:t>
            </a:r>
            <a:r>
              <a:rPr lang="en-US" dirty="0"/>
              <a:t> ১৭৯৮টি </a:t>
            </a:r>
            <a:r>
              <a:rPr lang="en-US" dirty="0" err="1"/>
              <a:t>মৌজা</a:t>
            </a:r>
            <a:r>
              <a:rPr lang="en-US" dirty="0"/>
              <a:t> </a:t>
            </a:r>
            <a:r>
              <a:rPr lang="en-US" dirty="0" err="1"/>
              <a:t>জরিপ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৤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b="1" dirty="0" err="1" smtClean="0"/>
              <a:t>আপত্তি</a:t>
            </a:r>
            <a:r>
              <a:rPr lang="en-US" b="1" dirty="0" smtClean="0"/>
              <a:t> </a:t>
            </a:r>
            <a:r>
              <a:rPr lang="en-US" b="1" dirty="0" err="1"/>
              <a:t>স্তর</a:t>
            </a:r>
            <a:r>
              <a:rPr lang="en-US" b="1" dirty="0"/>
              <a:t> :</a:t>
            </a:r>
            <a:r>
              <a:rPr lang="en-US" dirty="0"/>
              <a:t> এ </a:t>
            </a:r>
            <a:r>
              <a:rPr lang="en-US" dirty="0" err="1"/>
              <a:t>জোনে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আপত্তি</a:t>
            </a:r>
            <a:r>
              <a:rPr lang="en-US" dirty="0"/>
              <a:t> </a:t>
            </a:r>
            <a:r>
              <a:rPr lang="en-US" dirty="0" err="1"/>
              <a:t>মামলা</a:t>
            </a:r>
            <a:r>
              <a:rPr lang="en-US" dirty="0"/>
              <a:t> </a:t>
            </a:r>
            <a:r>
              <a:rPr lang="en-US" dirty="0" err="1" smtClean="0"/>
              <a:t>অনিষ্পন্ন</a:t>
            </a:r>
            <a:endParaRPr lang="en-US" dirty="0" smtClean="0"/>
          </a:p>
          <a:p>
            <a:r>
              <a:rPr lang="en-US" dirty="0" smtClean="0"/>
              <a:t>                     </a:t>
            </a:r>
            <a:r>
              <a:rPr lang="en-US" dirty="0" err="1" smtClean="0"/>
              <a:t>নেই</a:t>
            </a:r>
            <a:r>
              <a:rPr lang="en-US" dirty="0" smtClean="0"/>
              <a:t> </a:t>
            </a:r>
            <a:r>
              <a:rPr lang="en-US" dirty="0"/>
              <a:t>।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আপিল</a:t>
            </a:r>
            <a:r>
              <a:rPr lang="en-US" dirty="0" smtClean="0"/>
              <a:t> </a:t>
            </a:r>
            <a:r>
              <a:rPr lang="en-US" dirty="0" err="1" smtClean="0"/>
              <a:t>স্তর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3600" dirty="0" smtClean="0"/>
          </a:p>
          <a:p>
            <a:pPr algn="just"/>
            <a:r>
              <a:rPr lang="en-US" sz="3600" dirty="0" err="1" smtClean="0"/>
              <a:t>মোট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মামলা</a:t>
            </a:r>
            <a:r>
              <a:rPr lang="en-US" sz="3600" dirty="0" smtClean="0"/>
              <a:t> ১৯০৬ </a:t>
            </a:r>
            <a:r>
              <a:rPr lang="en-US" sz="3600" dirty="0" err="1" smtClean="0"/>
              <a:t>টি</a:t>
            </a:r>
            <a:r>
              <a:rPr lang="en-US" sz="3600" dirty="0" smtClean="0"/>
              <a:t>, </a:t>
            </a:r>
            <a:r>
              <a:rPr lang="en-US" sz="3600" dirty="0" err="1" smtClean="0"/>
              <a:t>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সরকারি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সংস্থার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হিসেবে</a:t>
            </a:r>
            <a:r>
              <a:rPr lang="en-US" sz="3600" dirty="0" smtClean="0"/>
              <a:t> ২০১৪ </a:t>
            </a:r>
            <a:r>
              <a:rPr lang="en-US" sz="3600" dirty="0" err="1" smtClean="0"/>
              <a:t>সনের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নভেম্বর</a:t>
            </a:r>
            <a:r>
              <a:rPr lang="en-US" sz="3600" dirty="0" smtClean="0"/>
              <a:t> ও </a:t>
            </a:r>
            <a:r>
              <a:rPr lang="en-US" sz="3600" dirty="0" err="1" smtClean="0"/>
              <a:t>ডিসেম্বর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দায়েরের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অনুমতি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হয়েছিল</a:t>
            </a:r>
            <a:r>
              <a:rPr lang="en-US" sz="3600" dirty="0" smtClean="0"/>
              <a:t>৤  </a:t>
            </a:r>
            <a:r>
              <a:rPr lang="en-US" sz="3600" dirty="0" err="1" smtClean="0"/>
              <a:t>উক্ত</a:t>
            </a:r>
            <a:r>
              <a:rPr lang="en-US" sz="3600" dirty="0" smtClean="0"/>
              <a:t> ১৯০৬ </a:t>
            </a:r>
            <a:r>
              <a:rPr lang="en-US" sz="3600" dirty="0" err="1" smtClean="0"/>
              <a:t>আপিল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মামলার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মধ্যে</a:t>
            </a:r>
            <a:r>
              <a:rPr lang="en-US" sz="3600" dirty="0" smtClean="0"/>
              <a:t> ৩২৭ </a:t>
            </a:r>
            <a:r>
              <a:rPr lang="en-US" sz="3600" dirty="0" err="1" smtClean="0"/>
              <a:t>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মামলা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ইতিমধ্যে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নিষ্পন্ন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হয়েছে</a:t>
            </a:r>
            <a:r>
              <a:rPr lang="en-US" sz="3600" dirty="0" smtClean="0"/>
              <a:t>। </a:t>
            </a:r>
            <a:r>
              <a:rPr lang="en-US" sz="3600" dirty="0" err="1" smtClean="0"/>
              <a:t>ফলে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মধুপুরে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সরকারি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সংস্থার</a:t>
            </a:r>
            <a:r>
              <a:rPr lang="en-US" sz="3600" dirty="0" smtClean="0"/>
              <a:t> ১৫৭৯ </a:t>
            </a:r>
            <a:r>
              <a:rPr lang="en-US" sz="3600" dirty="0" err="1" smtClean="0"/>
              <a:t>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আপিল</a:t>
            </a:r>
            <a:r>
              <a:rPr lang="en-US" sz="3600" dirty="0" smtClean="0"/>
              <a:t> </a:t>
            </a:r>
            <a:r>
              <a:rPr lang="en-US" sz="3600" dirty="0" err="1" smtClean="0"/>
              <a:t>কেস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নিষ্পন্নাধীন</a:t>
            </a:r>
            <a:r>
              <a:rPr lang="en-US" sz="3600" dirty="0" smtClean="0"/>
              <a:t> </a:t>
            </a:r>
            <a:r>
              <a:rPr lang="en-US" sz="3600" dirty="0" err="1" smtClean="0"/>
              <a:t>আছে</a:t>
            </a:r>
            <a:r>
              <a:rPr lang="en-US" sz="3600" dirty="0" smtClean="0"/>
              <a:t>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 smtClean="0"/>
              <a:t>আপিল</a:t>
            </a:r>
            <a:r>
              <a:rPr lang="en-US" b="1" dirty="0" smtClean="0"/>
              <a:t> স্তর-২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lnSpc>
                <a:spcPct val="131000"/>
              </a:lnSpc>
            </a:pPr>
            <a:r>
              <a:rPr lang="en-US" sz="4300" dirty="0"/>
              <a:t>১</a:t>
            </a:r>
            <a:r>
              <a:rPr lang="en-US" sz="6200" dirty="0"/>
              <a:t>। </a:t>
            </a:r>
            <a:r>
              <a:rPr lang="en-US" sz="6200" dirty="0" err="1"/>
              <a:t>আপিল</a:t>
            </a:r>
            <a:r>
              <a:rPr lang="en-US" sz="6200" dirty="0"/>
              <a:t> </a:t>
            </a:r>
            <a:r>
              <a:rPr lang="en-US" sz="6200" dirty="0" err="1"/>
              <a:t>সমাপ্ত</a:t>
            </a:r>
            <a:r>
              <a:rPr lang="en-US" sz="6200" dirty="0"/>
              <a:t> </a:t>
            </a:r>
            <a:r>
              <a:rPr lang="en-US" sz="6200" dirty="0" err="1"/>
              <a:t>মৌজার</a:t>
            </a:r>
            <a:r>
              <a:rPr lang="en-US" sz="6200" dirty="0"/>
              <a:t> </a:t>
            </a:r>
            <a:r>
              <a:rPr lang="en-US" sz="6200" dirty="0" err="1"/>
              <a:t>সংখ্যা</a:t>
            </a:r>
            <a:r>
              <a:rPr lang="en-US" sz="6200" dirty="0"/>
              <a:t>  - ১৯৪৯ </a:t>
            </a:r>
            <a:r>
              <a:rPr lang="en-US" sz="6200" dirty="0" err="1"/>
              <a:t>টি</a:t>
            </a:r>
            <a:r>
              <a:rPr lang="en-US" sz="6200" dirty="0"/>
              <a:t> </a:t>
            </a:r>
          </a:p>
          <a:p>
            <a:pPr>
              <a:lnSpc>
                <a:spcPct val="131000"/>
              </a:lnSpc>
            </a:pPr>
            <a:r>
              <a:rPr lang="en-US" sz="6200" dirty="0"/>
              <a:t>২। </a:t>
            </a:r>
            <a:r>
              <a:rPr lang="en-US" sz="6200" dirty="0" err="1"/>
              <a:t>আপিল</a:t>
            </a:r>
            <a:r>
              <a:rPr lang="en-US" sz="6200" dirty="0"/>
              <a:t> </a:t>
            </a:r>
            <a:r>
              <a:rPr lang="en-US" sz="6200" dirty="0" err="1"/>
              <a:t>চলমান</a:t>
            </a:r>
            <a:r>
              <a:rPr lang="en-US" sz="6200" dirty="0"/>
              <a:t> </a:t>
            </a:r>
            <a:r>
              <a:rPr lang="en-US" sz="6200" dirty="0" err="1"/>
              <a:t>মৌজার</a:t>
            </a:r>
            <a:r>
              <a:rPr lang="en-US" sz="6200" dirty="0"/>
              <a:t> </a:t>
            </a:r>
            <a:r>
              <a:rPr lang="en-US" sz="6200" dirty="0" err="1"/>
              <a:t>সংখ্যা</a:t>
            </a:r>
            <a:r>
              <a:rPr lang="en-US" sz="6200" dirty="0"/>
              <a:t> – ২৯ </a:t>
            </a:r>
            <a:r>
              <a:rPr lang="en-US" sz="6200" dirty="0" err="1"/>
              <a:t>টি</a:t>
            </a:r>
            <a:endParaRPr lang="en-US" sz="6200" dirty="0"/>
          </a:p>
          <a:p>
            <a:pPr>
              <a:lnSpc>
                <a:spcPct val="131000"/>
              </a:lnSpc>
            </a:pPr>
            <a:r>
              <a:rPr lang="en-US" sz="6200" dirty="0"/>
              <a:t>৩। </a:t>
            </a:r>
            <a:r>
              <a:rPr lang="en-US" sz="6200" dirty="0" err="1"/>
              <a:t>অনিষ্পন্ন</a:t>
            </a:r>
            <a:r>
              <a:rPr lang="en-US" sz="6200" dirty="0"/>
              <a:t>/</a:t>
            </a:r>
            <a:r>
              <a:rPr lang="en-US" sz="6200" dirty="0" err="1"/>
              <a:t>নিস্পন্নাধীন</a:t>
            </a:r>
            <a:r>
              <a:rPr lang="en-US" sz="6200" dirty="0"/>
              <a:t> </a:t>
            </a:r>
            <a:r>
              <a:rPr lang="en-US" sz="6200" dirty="0" err="1"/>
              <a:t>আপিল</a:t>
            </a:r>
            <a:r>
              <a:rPr lang="en-US" sz="6200" dirty="0"/>
              <a:t> </a:t>
            </a:r>
            <a:r>
              <a:rPr lang="en-US" sz="6200" dirty="0" err="1"/>
              <a:t>কেসের</a:t>
            </a:r>
            <a:r>
              <a:rPr lang="en-US" sz="6200" dirty="0"/>
              <a:t> </a:t>
            </a:r>
            <a:r>
              <a:rPr lang="en-US" sz="6200" dirty="0" err="1"/>
              <a:t>সংখ্যা</a:t>
            </a:r>
            <a:r>
              <a:rPr lang="en-US" sz="6200" dirty="0"/>
              <a:t> – </a:t>
            </a:r>
          </a:p>
          <a:p>
            <a:pPr lvl="0">
              <a:lnSpc>
                <a:spcPct val="131000"/>
              </a:lnSpc>
            </a:pPr>
            <a:r>
              <a:rPr lang="en-US" sz="6200" dirty="0" err="1"/>
              <a:t>সহকারী</a:t>
            </a:r>
            <a:r>
              <a:rPr lang="en-US" sz="6200" dirty="0"/>
              <a:t> </a:t>
            </a:r>
            <a:r>
              <a:rPr lang="en-US" sz="6200" dirty="0" err="1"/>
              <a:t>কমিশনার</a:t>
            </a:r>
            <a:r>
              <a:rPr lang="en-US" sz="6200" dirty="0"/>
              <a:t> (</a:t>
            </a:r>
            <a:r>
              <a:rPr lang="en-US" sz="6200" dirty="0" err="1"/>
              <a:t>ভূমি</a:t>
            </a:r>
            <a:r>
              <a:rPr lang="en-US" sz="6200" dirty="0"/>
              <a:t>) </a:t>
            </a:r>
            <a:r>
              <a:rPr lang="en-US" sz="6200" dirty="0" err="1"/>
              <a:t>মধুপুরের</a:t>
            </a:r>
            <a:r>
              <a:rPr lang="en-US" sz="6200" dirty="0"/>
              <a:t> </a:t>
            </a:r>
            <a:r>
              <a:rPr lang="en-US" sz="6200" dirty="0" err="1"/>
              <a:t>দায়িরকৃত</a:t>
            </a:r>
            <a:r>
              <a:rPr lang="en-US" sz="6200" dirty="0"/>
              <a:t> </a:t>
            </a:r>
            <a:r>
              <a:rPr lang="en-US" sz="6200" dirty="0" err="1"/>
              <a:t>মামলার</a:t>
            </a:r>
            <a:r>
              <a:rPr lang="en-US" sz="6200" dirty="0"/>
              <a:t> </a:t>
            </a:r>
            <a:r>
              <a:rPr lang="en-US" sz="6200" dirty="0" err="1"/>
              <a:t>সংখ্যা</a:t>
            </a:r>
            <a:r>
              <a:rPr lang="en-US" sz="6200" dirty="0"/>
              <a:t> – ৯০৫ </a:t>
            </a:r>
            <a:r>
              <a:rPr lang="en-US" sz="6200" dirty="0" err="1"/>
              <a:t>টি</a:t>
            </a:r>
            <a:r>
              <a:rPr lang="en-US" sz="6200" dirty="0"/>
              <a:t> </a:t>
            </a:r>
          </a:p>
          <a:p>
            <a:pPr lvl="0">
              <a:lnSpc>
                <a:spcPct val="131000"/>
              </a:lnSpc>
            </a:pPr>
            <a:r>
              <a:rPr lang="en-US" sz="6200" dirty="0" err="1"/>
              <a:t>ওয়াকফ</a:t>
            </a:r>
            <a:r>
              <a:rPr lang="en-US" sz="6200" dirty="0"/>
              <a:t> </a:t>
            </a:r>
            <a:r>
              <a:rPr lang="en-US" sz="6200" dirty="0" err="1"/>
              <a:t>এস্টেটের</a:t>
            </a:r>
            <a:r>
              <a:rPr lang="en-US" sz="6200" dirty="0"/>
              <a:t> </a:t>
            </a:r>
            <a:r>
              <a:rPr lang="en-US" sz="6200" dirty="0" err="1"/>
              <a:t>দায়েরকৃত</a:t>
            </a:r>
            <a:r>
              <a:rPr lang="en-US" sz="6200" dirty="0"/>
              <a:t> </a:t>
            </a:r>
            <a:r>
              <a:rPr lang="en-US" sz="6200" dirty="0" err="1"/>
              <a:t>মামলার</a:t>
            </a:r>
            <a:r>
              <a:rPr lang="en-US" sz="6200" dirty="0"/>
              <a:t> </a:t>
            </a:r>
            <a:r>
              <a:rPr lang="en-US" sz="6200" dirty="0" err="1"/>
              <a:t>সংখ্যা</a:t>
            </a:r>
            <a:r>
              <a:rPr lang="en-US" sz="6200" dirty="0"/>
              <a:t> -১০০১ </a:t>
            </a:r>
            <a:r>
              <a:rPr lang="en-US" sz="6200" dirty="0" err="1"/>
              <a:t>টি</a:t>
            </a:r>
            <a:r>
              <a:rPr lang="en-US" sz="6200" dirty="0"/>
              <a:t> </a:t>
            </a:r>
            <a:endParaRPr lang="en-US" sz="6200" dirty="0" smtClean="0"/>
          </a:p>
          <a:p>
            <a:pPr lvl="0">
              <a:lnSpc>
                <a:spcPct val="131000"/>
              </a:lnSpc>
            </a:pPr>
            <a:endParaRPr lang="en-US" sz="4000" dirty="0"/>
          </a:p>
          <a:p>
            <a:pPr>
              <a:lnSpc>
                <a:spcPct val="131000"/>
              </a:lnSpc>
            </a:pPr>
            <a:r>
              <a:rPr lang="en-US" sz="4400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</a:t>
            </a:r>
            <a:r>
              <a:rPr lang="en-US" b="1" dirty="0" err="1" smtClean="0"/>
              <a:t>আপিল</a:t>
            </a:r>
            <a:r>
              <a:rPr lang="en-US" b="1" dirty="0" smtClean="0"/>
              <a:t> স্তর-৩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 smtClean="0"/>
          </a:p>
          <a:p>
            <a:r>
              <a:rPr lang="en-US" dirty="0" err="1" smtClean="0"/>
              <a:t>সদর</a:t>
            </a:r>
            <a:r>
              <a:rPr lang="en-US" dirty="0" smtClean="0"/>
              <a:t>, </a:t>
            </a:r>
            <a:r>
              <a:rPr lang="en-US" dirty="0" err="1" smtClean="0"/>
              <a:t>কালিহাতি</a:t>
            </a:r>
            <a:r>
              <a:rPr lang="en-US" dirty="0" smtClean="0"/>
              <a:t>, </a:t>
            </a:r>
            <a:r>
              <a:rPr lang="en-US" dirty="0" err="1" smtClean="0"/>
              <a:t>ঘাটাইল</a:t>
            </a:r>
            <a:r>
              <a:rPr lang="en-US" dirty="0" smtClean="0"/>
              <a:t> ও </a:t>
            </a:r>
            <a:r>
              <a:rPr lang="en-US" dirty="0" err="1" smtClean="0"/>
              <a:t>মধুপুর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৩ </a:t>
            </a:r>
            <a:r>
              <a:rPr lang="en-US" dirty="0" err="1" smtClean="0"/>
              <a:t>উপজেলায়</a:t>
            </a:r>
            <a:r>
              <a:rPr lang="en-US" dirty="0" smtClean="0"/>
              <a:t> </a:t>
            </a:r>
            <a:r>
              <a:rPr lang="en-US" dirty="0" err="1" smtClean="0"/>
              <a:t>সাবেক</a:t>
            </a:r>
            <a:r>
              <a:rPr lang="en-US" dirty="0" smtClean="0"/>
              <a:t> </a:t>
            </a:r>
            <a:r>
              <a:rPr lang="en-US" dirty="0" err="1" smtClean="0"/>
              <a:t>ভিপি</a:t>
            </a:r>
            <a:r>
              <a:rPr lang="en-US" dirty="0" smtClean="0"/>
              <a:t> ,</a:t>
            </a:r>
            <a:r>
              <a:rPr lang="en-US" dirty="0" err="1" smtClean="0"/>
              <a:t>ব্যাক্তি</a:t>
            </a:r>
            <a:r>
              <a:rPr lang="en-US" dirty="0" smtClean="0"/>
              <a:t> , </a:t>
            </a:r>
            <a:r>
              <a:rPr lang="en-US" dirty="0" err="1" smtClean="0"/>
              <a:t>কোট</a:t>
            </a:r>
            <a:r>
              <a:rPr lang="en-US" dirty="0" smtClean="0"/>
              <a:t> </a:t>
            </a:r>
            <a:r>
              <a:rPr lang="en-US" dirty="0" err="1" smtClean="0"/>
              <a:t>অব</a:t>
            </a:r>
            <a:r>
              <a:rPr lang="en-US" dirty="0" smtClean="0"/>
              <a:t> </a:t>
            </a:r>
            <a:r>
              <a:rPr lang="en-US" dirty="0" err="1" smtClean="0"/>
              <a:t>ওয়াডস</a:t>
            </a:r>
            <a:r>
              <a:rPr lang="en-US" dirty="0" smtClean="0"/>
              <a:t> , </a:t>
            </a:r>
            <a:r>
              <a:rPr lang="en-US" dirty="0" err="1" smtClean="0"/>
              <a:t>বন</a:t>
            </a:r>
            <a:r>
              <a:rPr lang="en-US" dirty="0" smtClean="0"/>
              <a:t> </a:t>
            </a:r>
            <a:r>
              <a:rPr lang="en-US" dirty="0" err="1" smtClean="0"/>
              <a:t>বিভাগ</a:t>
            </a:r>
            <a:r>
              <a:rPr lang="en-US" dirty="0" smtClean="0"/>
              <a:t> , </a:t>
            </a:r>
            <a:r>
              <a:rPr lang="en-US" dirty="0" err="1" smtClean="0"/>
              <a:t>কৃষি</a:t>
            </a:r>
            <a:r>
              <a:rPr lang="en-US" dirty="0" smtClean="0"/>
              <a:t>  </a:t>
            </a:r>
            <a:r>
              <a:rPr lang="en-US" dirty="0" err="1" smtClean="0"/>
              <a:t>বিভাগ</a:t>
            </a:r>
            <a:r>
              <a:rPr lang="en-US" dirty="0" smtClean="0"/>
              <a:t>,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সংস্থার</a:t>
            </a:r>
            <a:r>
              <a:rPr lang="en-US" dirty="0" smtClean="0"/>
              <a:t> </a:t>
            </a:r>
            <a:r>
              <a:rPr lang="en-US" dirty="0" err="1" smtClean="0"/>
              <a:t>অনিস্পন্ন</a:t>
            </a:r>
            <a:r>
              <a:rPr lang="en-US" dirty="0" smtClean="0"/>
              <a:t> </a:t>
            </a:r>
            <a:r>
              <a:rPr lang="en-US" dirty="0" err="1" smtClean="0"/>
              <a:t>আপিল</a:t>
            </a:r>
            <a:r>
              <a:rPr lang="en-US" dirty="0" smtClean="0"/>
              <a:t> </a:t>
            </a:r>
            <a:r>
              <a:rPr lang="en-US" dirty="0" err="1" smtClean="0"/>
              <a:t>মামলার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= ৩০১ </a:t>
            </a:r>
            <a:r>
              <a:rPr lang="en-US" dirty="0" err="1" smtClean="0"/>
              <a:t>টি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আগামী</a:t>
            </a:r>
            <a:r>
              <a:rPr lang="en-US" dirty="0" smtClean="0"/>
              <a:t> ১৫-৫-২০১৫ </a:t>
            </a:r>
            <a:r>
              <a:rPr lang="en-US" dirty="0" err="1" smtClean="0"/>
              <a:t>তারিখের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নিস্পন্ন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৤ </a:t>
            </a:r>
          </a:p>
          <a:p>
            <a:r>
              <a:rPr lang="en-US" dirty="0" smtClean="0"/>
              <a:t>এ </a:t>
            </a:r>
            <a:r>
              <a:rPr lang="en-US" dirty="0" err="1" smtClean="0"/>
              <a:t>জোনে</a:t>
            </a:r>
            <a:r>
              <a:rPr lang="en-US" dirty="0" smtClean="0"/>
              <a:t> </a:t>
            </a:r>
            <a:r>
              <a:rPr lang="en-US" dirty="0" err="1" smtClean="0"/>
              <a:t>সর্বমোট</a:t>
            </a:r>
            <a:r>
              <a:rPr lang="en-US" dirty="0" smtClean="0"/>
              <a:t> ১,৮৮০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আপিল</a:t>
            </a:r>
            <a:r>
              <a:rPr lang="en-US" dirty="0" smtClean="0"/>
              <a:t> </a:t>
            </a:r>
            <a:r>
              <a:rPr lang="en-US" dirty="0" err="1" smtClean="0"/>
              <a:t>কেস</a:t>
            </a:r>
            <a:r>
              <a:rPr lang="en-US" dirty="0" smtClean="0"/>
              <a:t> </a:t>
            </a:r>
            <a:r>
              <a:rPr lang="en-US" dirty="0" err="1" smtClean="0"/>
              <a:t>বতমানে</a:t>
            </a:r>
            <a:r>
              <a:rPr lang="en-US" dirty="0" smtClean="0"/>
              <a:t> </a:t>
            </a:r>
            <a:r>
              <a:rPr lang="en-US" dirty="0" err="1" smtClean="0"/>
              <a:t>নিষ্পত্তির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প্রক্রিয়াধীন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চূড়ান্ত</a:t>
            </a:r>
            <a:r>
              <a:rPr lang="en-US" b="1" dirty="0" smtClean="0"/>
              <a:t> </a:t>
            </a:r>
            <a:r>
              <a:rPr lang="en-US" b="1" dirty="0" err="1" smtClean="0"/>
              <a:t>যাঁচ</a:t>
            </a:r>
            <a:r>
              <a:rPr lang="en-US" b="1" dirty="0" smtClean="0"/>
              <a:t>, </a:t>
            </a:r>
            <a:r>
              <a:rPr lang="en-US" b="1" dirty="0" err="1" smtClean="0"/>
              <a:t>মৃদ্রণ</a:t>
            </a:r>
            <a:r>
              <a:rPr lang="en-US" b="1" dirty="0" smtClean="0"/>
              <a:t> ও </a:t>
            </a:r>
            <a:r>
              <a:rPr lang="en-US" b="1" dirty="0" err="1" smtClean="0"/>
              <a:t>প্রকাশনা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১৤  </a:t>
            </a:r>
            <a:r>
              <a:rPr lang="en-US" dirty="0" err="1"/>
              <a:t>সমাপ্ত</a:t>
            </a:r>
            <a:r>
              <a:rPr lang="en-US" dirty="0"/>
              <a:t> </a:t>
            </a:r>
            <a:r>
              <a:rPr lang="en-US" dirty="0" err="1"/>
              <a:t>মৌজা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: </a:t>
            </a:r>
            <a:r>
              <a:rPr lang="en-US" dirty="0" smtClean="0"/>
              <a:t>১৭২৫ </a:t>
            </a:r>
            <a:r>
              <a:rPr lang="en-US" dirty="0" err="1"/>
              <a:t>টি</a:t>
            </a:r>
            <a:r>
              <a:rPr lang="en-US" dirty="0"/>
              <a:t> </a:t>
            </a:r>
          </a:p>
          <a:p>
            <a:r>
              <a:rPr lang="en-US" dirty="0"/>
              <a:t>২৤  </a:t>
            </a:r>
            <a:r>
              <a:rPr lang="en-US" dirty="0" err="1"/>
              <a:t>অসমাপ্ত</a:t>
            </a:r>
            <a:r>
              <a:rPr lang="en-US" dirty="0"/>
              <a:t> </a:t>
            </a:r>
            <a:r>
              <a:rPr lang="en-US" dirty="0" err="1"/>
              <a:t>মৌজা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: </a:t>
            </a:r>
            <a:r>
              <a:rPr lang="en-US" dirty="0" smtClean="0"/>
              <a:t>২৭১ </a:t>
            </a:r>
            <a:r>
              <a:rPr lang="en-US" dirty="0" err="1"/>
              <a:t>টি</a:t>
            </a:r>
            <a:r>
              <a:rPr lang="en-US" dirty="0"/>
              <a:t> </a:t>
            </a:r>
          </a:p>
          <a:p>
            <a:r>
              <a:rPr lang="en-US" b="1" dirty="0"/>
              <a:t>চ৤  </a:t>
            </a:r>
            <a:r>
              <a:rPr lang="en-US" b="1" dirty="0" err="1"/>
              <a:t>প্রেসে</a:t>
            </a:r>
            <a:r>
              <a:rPr lang="en-US" b="1" dirty="0"/>
              <a:t> </a:t>
            </a:r>
            <a:r>
              <a:rPr lang="en-US" b="1" dirty="0" err="1"/>
              <a:t>প্রেরিত</a:t>
            </a:r>
            <a:r>
              <a:rPr lang="en-US" b="1" dirty="0"/>
              <a:t> </a:t>
            </a:r>
            <a:r>
              <a:rPr lang="en-US" b="1" dirty="0" err="1"/>
              <a:t>মৌজা</a:t>
            </a:r>
            <a:r>
              <a:rPr lang="en-US" b="1" dirty="0"/>
              <a:t> : ১৬৯৯ </a:t>
            </a:r>
            <a:r>
              <a:rPr lang="en-US" b="1" dirty="0" err="1"/>
              <a:t>টি</a:t>
            </a:r>
            <a:endParaRPr lang="en-US" dirty="0"/>
          </a:p>
          <a:p>
            <a:r>
              <a:rPr lang="en-US" b="1" dirty="0"/>
              <a:t>ছ৤  </a:t>
            </a:r>
            <a:r>
              <a:rPr lang="en-US" b="1" dirty="0" err="1"/>
              <a:t>ছূড়ান্ত</a:t>
            </a:r>
            <a:r>
              <a:rPr lang="en-US" b="1" dirty="0"/>
              <a:t> </a:t>
            </a:r>
            <a:r>
              <a:rPr lang="en-US" b="1" dirty="0" err="1"/>
              <a:t>প্রকাশনা</a:t>
            </a:r>
            <a:r>
              <a:rPr lang="en-US" b="1" dirty="0"/>
              <a:t> : </a:t>
            </a:r>
            <a:endParaRPr lang="en-US" dirty="0"/>
          </a:p>
          <a:p>
            <a:r>
              <a:rPr lang="en-US" dirty="0"/>
              <a:t>১) </a:t>
            </a:r>
            <a:r>
              <a:rPr lang="en-US" dirty="0" err="1"/>
              <a:t>মোট</a:t>
            </a:r>
            <a:r>
              <a:rPr lang="en-US" dirty="0"/>
              <a:t> </a:t>
            </a:r>
            <a:r>
              <a:rPr lang="en-US" dirty="0" err="1"/>
              <a:t>প্রকাশনা</a:t>
            </a:r>
            <a:r>
              <a:rPr lang="en-US" dirty="0"/>
              <a:t> </a:t>
            </a:r>
            <a:r>
              <a:rPr lang="en-US" dirty="0" err="1"/>
              <a:t>সমাপ্ত</a:t>
            </a:r>
            <a:r>
              <a:rPr lang="en-US" dirty="0"/>
              <a:t> </a:t>
            </a:r>
            <a:r>
              <a:rPr lang="en-US" dirty="0" err="1"/>
              <a:t>মৌজা</a:t>
            </a:r>
            <a:r>
              <a:rPr lang="en-US" dirty="0"/>
              <a:t> : ১৩৭৯ </a:t>
            </a:r>
            <a:r>
              <a:rPr lang="en-US" dirty="0" err="1"/>
              <a:t>টি</a:t>
            </a:r>
            <a:r>
              <a:rPr lang="en-US" dirty="0"/>
              <a:t> </a:t>
            </a:r>
          </a:p>
          <a:p>
            <a:r>
              <a:rPr lang="en-US" dirty="0"/>
              <a:t>২) </a:t>
            </a:r>
            <a:r>
              <a:rPr lang="en-US" dirty="0" err="1"/>
              <a:t>প্রকাশনার</a:t>
            </a:r>
            <a:r>
              <a:rPr lang="en-US" dirty="0"/>
              <a:t> </a:t>
            </a:r>
            <a:r>
              <a:rPr lang="en-US" dirty="0" err="1"/>
              <a:t>অপেক্ষয়</a:t>
            </a:r>
            <a:r>
              <a:rPr lang="en-US" dirty="0"/>
              <a:t> : ২৩৮টি </a:t>
            </a:r>
            <a:r>
              <a:rPr lang="en-US" dirty="0" err="1"/>
              <a:t>মৌজা</a:t>
            </a:r>
            <a:r>
              <a:rPr lang="en-US" dirty="0"/>
              <a:t> ( </a:t>
            </a:r>
            <a:r>
              <a:rPr lang="en-US" dirty="0" err="1"/>
              <a:t>কিছু</a:t>
            </a:r>
            <a:r>
              <a:rPr lang="en-US" dirty="0"/>
              <a:t> </a:t>
            </a:r>
            <a:r>
              <a:rPr lang="en-US" dirty="0" err="1"/>
              <a:t>মৌজার</a:t>
            </a:r>
            <a:r>
              <a:rPr lang="en-US" dirty="0"/>
              <a:t> </a:t>
            </a:r>
            <a:r>
              <a:rPr lang="en-US" dirty="0" err="1"/>
              <a:t>নকশা</a:t>
            </a:r>
            <a:r>
              <a:rPr lang="en-US" dirty="0"/>
              <a:t> </a:t>
            </a:r>
            <a:r>
              <a:rPr lang="en-US" dirty="0" err="1"/>
              <a:t>পাওয়া</a:t>
            </a:r>
            <a:r>
              <a:rPr lang="en-US" dirty="0"/>
              <a:t> </a:t>
            </a:r>
            <a:r>
              <a:rPr lang="en-US" dirty="0" err="1"/>
              <a:t>যায়নি</a:t>
            </a:r>
            <a:r>
              <a:rPr lang="en-US" dirty="0"/>
              <a:t>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গেজেট</a:t>
            </a:r>
            <a:r>
              <a:rPr lang="en-US" b="1" dirty="0" smtClean="0"/>
              <a:t> </a:t>
            </a:r>
            <a:r>
              <a:rPr lang="en-US" b="1" dirty="0" err="1" smtClean="0"/>
              <a:t>প্রকাশনা</a:t>
            </a:r>
            <a:r>
              <a:rPr lang="en-US" b="1" dirty="0" smtClean="0"/>
              <a:t> ও </a:t>
            </a:r>
            <a:r>
              <a:rPr lang="en-US" b="1" dirty="0" err="1" smtClean="0"/>
              <a:t>হস্তান্তর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গেজেট</a:t>
            </a:r>
            <a:r>
              <a:rPr lang="en-US" dirty="0" smtClean="0"/>
              <a:t> </a:t>
            </a:r>
            <a:r>
              <a:rPr lang="en-US" dirty="0" err="1" smtClean="0"/>
              <a:t>বিজ্ঞপ্তির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/>
              <a:t>প্রেরিত</a:t>
            </a:r>
            <a:r>
              <a:rPr lang="en-US" dirty="0"/>
              <a:t> </a:t>
            </a:r>
            <a:r>
              <a:rPr lang="en-US" dirty="0" err="1"/>
              <a:t>মৌজার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: ৯৯৮</a:t>
            </a:r>
          </a:p>
          <a:p>
            <a:r>
              <a:rPr lang="en-US" dirty="0" err="1" smtClean="0"/>
              <a:t>গেজেট</a:t>
            </a:r>
            <a:r>
              <a:rPr lang="en-US" dirty="0" smtClean="0"/>
              <a:t> </a:t>
            </a:r>
            <a:r>
              <a:rPr lang="en-US" dirty="0" err="1"/>
              <a:t>বিজ্ঞপ্তি</a:t>
            </a:r>
            <a:r>
              <a:rPr lang="en-US" dirty="0"/>
              <a:t>  </a:t>
            </a:r>
            <a:r>
              <a:rPr lang="en-US" dirty="0" err="1"/>
              <a:t>প্রকাশিত</a:t>
            </a:r>
            <a:r>
              <a:rPr lang="en-US" dirty="0"/>
              <a:t> </a:t>
            </a:r>
            <a:r>
              <a:rPr lang="en-US" dirty="0" err="1"/>
              <a:t>মৌজার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: </a:t>
            </a:r>
            <a:r>
              <a:rPr lang="en-US" dirty="0" smtClean="0"/>
              <a:t>৯৯৮</a:t>
            </a:r>
          </a:p>
          <a:p>
            <a:r>
              <a:rPr lang="en-US" sz="2400" dirty="0" smtClean="0"/>
              <a:t>৮-২-২০১৫ </a:t>
            </a:r>
            <a:r>
              <a:rPr lang="en-US" sz="2400" dirty="0" err="1" smtClean="0"/>
              <a:t>তারিখে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গেজেটের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প্রেরণে</a:t>
            </a:r>
            <a:r>
              <a:rPr lang="en-US" sz="2400" dirty="0" smtClean="0"/>
              <a:t>  ৭২   </a:t>
            </a:r>
            <a:r>
              <a:rPr lang="en-US" sz="2400" dirty="0" err="1" smtClean="0"/>
              <a:t>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মৌজা</a:t>
            </a:r>
            <a:r>
              <a:rPr lang="en-US" sz="2400" dirty="0" smtClean="0"/>
              <a:t>।</a:t>
            </a:r>
          </a:p>
          <a:p>
            <a:endParaRPr lang="en-US" sz="2000" dirty="0"/>
          </a:p>
          <a:p>
            <a:pPr>
              <a:buNone/>
            </a:pPr>
            <a:r>
              <a:rPr lang="en-US" b="1" dirty="0" err="1" smtClean="0"/>
              <a:t>বাধাই</a:t>
            </a:r>
            <a:r>
              <a:rPr lang="en-US" b="1" dirty="0" smtClean="0"/>
              <a:t> </a:t>
            </a:r>
            <a:r>
              <a:rPr lang="en-US" b="1" dirty="0" err="1"/>
              <a:t>ভলিই</a:t>
            </a:r>
            <a:r>
              <a:rPr lang="en-US" b="1" dirty="0"/>
              <a:t> </a:t>
            </a:r>
            <a:r>
              <a:rPr lang="en-US" b="1" dirty="0" err="1"/>
              <a:t>হস্তন্তর</a:t>
            </a:r>
            <a:r>
              <a:rPr lang="en-US" b="1" dirty="0"/>
              <a:t>  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en-US" sz="900" dirty="0"/>
          </a:p>
          <a:p>
            <a:r>
              <a:rPr lang="en-US" dirty="0"/>
              <a:t>১) </a:t>
            </a:r>
            <a:r>
              <a:rPr lang="en-US" dirty="0" err="1"/>
              <a:t>মোট</a:t>
            </a:r>
            <a:r>
              <a:rPr lang="en-US" dirty="0"/>
              <a:t>  </a:t>
            </a:r>
            <a:r>
              <a:rPr lang="en-US" dirty="0" err="1"/>
              <a:t>হস্তান্তরিত</a:t>
            </a:r>
            <a:r>
              <a:rPr lang="en-US" dirty="0"/>
              <a:t> </a:t>
            </a:r>
            <a:r>
              <a:rPr lang="en-US" dirty="0" err="1"/>
              <a:t>মৌজা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: ৭৯৭টি </a:t>
            </a:r>
          </a:p>
          <a:p>
            <a:r>
              <a:rPr lang="en-US" dirty="0"/>
              <a:t>২) </a:t>
            </a:r>
            <a:r>
              <a:rPr lang="en-US" dirty="0" err="1"/>
              <a:t>স্বল্পতম</a:t>
            </a:r>
            <a:r>
              <a:rPr lang="en-US" dirty="0"/>
              <a:t>  </a:t>
            </a:r>
            <a:r>
              <a:rPr lang="en-US" dirty="0" err="1"/>
              <a:t>সময়ে</a:t>
            </a:r>
            <a:r>
              <a:rPr lang="en-US" dirty="0"/>
              <a:t> </a:t>
            </a:r>
            <a:r>
              <a:rPr lang="en-US" dirty="0" err="1"/>
              <a:t>হস্তান্তর</a:t>
            </a:r>
            <a:r>
              <a:rPr lang="en-US" dirty="0"/>
              <a:t> </a:t>
            </a:r>
            <a:r>
              <a:rPr lang="en-US" dirty="0" err="1"/>
              <a:t>যোগ্য</a:t>
            </a:r>
            <a:r>
              <a:rPr lang="en-US" dirty="0"/>
              <a:t> </a:t>
            </a:r>
            <a:r>
              <a:rPr lang="en-US" dirty="0" err="1"/>
              <a:t>মৌজা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: ১৫৮টি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সমস্যাদি</a:t>
            </a:r>
            <a:r>
              <a:rPr lang="en-US" b="1" dirty="0" smtClean="0"/>
              <a:t> ও </a:t>
            </a:r>
            <a:r>
              <a:rPr lang="en-US" b="1" dirty="0" err="1" smtClean="0"/>
              <a:t>সমাধান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algn="just"/>
            <a:r>
              <a:rPr lang="en-US" sz="2800" dirty="0" smtClean="0"/>
              <a:t>১</a:t>
            </a:r>
            <a:r>
              <a:rPr lang="en-US" sz="2800" dirty="0"/>
              <a:t>। এ </a:t>
            </a:r>
            <a:r>
              <a:rPr lang="en-US" sz="2800" dirty="0" err="1"/>
              <a:t>জোনে</a:t>
            </a:r>
            <a:r>
              <a:rPr lang="en-US" sz="2800" dirty="0"/>
              <a:t> </a:t>
            </a:r>
            <a:r>
              <a:rPr lang="en-US" sz="2800" dirty="0" err="1"/>
              <a:t>বর্তমানে</a:t>
            </a:r>
            <a:r>
              <a:rPr lang="en-US" sz="2800" dirty="0"/>
              <a:t> </a:t>
            </a:r>
            <a:r>
              <a:rPr lang="en-US" sz="2800" dirty="0" smtClean="0"/>
              <a:t>২৭১টি </a:t>
            </a:r>
            <a:r>
              <a:rPr lang="en-US" sz="2800" dirty="0" err="1"/>
              <a:t>মৌজার</a:t>
            </a:r>
            <a:r>
              <a:rPr lang="en-US" sz="2800" dirty="0"/>
              <a:t> </a:t>
            </a:r>
            <a:r>
              <a:rPr lang="en-US" sz="2800" dirty="0" smtClean="0"/>
              <a:t>৩,৬৩,৩৮৭টি </a:t>
            </a:r>
            <a:r>
              <a:rPr lang="en-US" sz="2800" dirty="0" err="1"/>
              <a:t>খতিয়ান</a:t>
            </a:r>
            <a:r>
              <a:rPr lang="en-US" sz="2800" dirty="0"/>
              <a:t> </a:t>
            </a:r>
            <a:r>
              <a:rPr lang="en-US" sz="2800" dirty="0" err="1"/>
              <a:t>ছূড়ান্ত</a:t>
            </a:r>
            <a:r>
              <a:rPr lang="en-US" sz="2800" dirty="0"/>
              <a:t> </a:t>
            </a:r>
            <a:r>
              <a:rPr lang="en-US" sz="2800" dirty="0" err="1"/>
              <a:t>যাচের</a:t>
            </a:r>
            <a:r>
              <a:rPr lang="en-US" sz="2800" dirty="0"/>
              <a:t> </a:t>
            </a:r>
            <a:r>
              <a:rPr lang="en-US" sz="2800" dirty="0" err="1"/>
              <a:t>অপেক্ষাধীন</a:t>
            </a:r>
            <a:r>
              <a:rPr lang="en-US" sz="2800" dirty="0"/>
              <a:t>৤ </a:t>
            </a:r>
            <a:r>
              <a:rPr lang="en-US" sz="2800" dirty="0" err="1"/>
              <a:t>উক্ত</a:t>
            </a:r>
            <a:r>
              <a:rPr lang="en-US" sz="2800" dirty="0"/>
              <a:t>  </a:t>
            </a:r>
            <a:r>
              <a:rPr lang="en-US" sz="2800" dirty="0" err="1"/>
              <a:t>খতিয়ানের</a:t>
            </a:r>
            <a:r>
              <a:rPr lang="en-US" sz="2800" dirty="0"/>
              <a:t> </a:t>
            </a:r>
            <a:r>
              <a:rPr lang="en-US" sz="2800" dirty="0" err="1"/>
              <a:t>চূড়ান্ত</a:t>
            </a:r>
            <a:r>
              <a:rPr lang="en-US" sz="2800" dirty="0"/>
              <a:t> </a:t>
            </a:r>
            <a:r>
              <a:rPr lang="en-US" sz="2800" dirty="0" err="1"/>
              <a:t>যাঁচ</a:t>
            </a:r>
            <a:r>
              <a:rPr lang="en-US" sz="2800" dirty="0"/>
              <a:t>, </a:t>
            </a:r>
            <a:r>
              <a:rPr lang="en-US" sz="2800" dirty="0" err="1"/>
              <a:t>কপি</a:t>
            </a:r>
            <a:r>
              <a:rPr lang="en-US" sz="2800" dirty="0"/>
              <a:t> </a:t>
            </a:r>
            <a:r>
              <a:rPr lang="en-US" sz="2800" dirty="0" err="1"/>
              <a:t>করন</a:t>
            </a:r>
            <a:r>
              <a:rPr lang="en-US" sz="2800" dirty="0"/>
              <a:t>, </a:t>
            </a:r>
            <a:r>
              <a:rPr lang="en-US" sz="2800" dirty="0" err="1"/>
              <a:t>তুলনা</a:t>
            </a:r>
            <a:r>
              <a:rPr lang="en-US" sz="2800" dirty="0"/>
              <a:t> </a:t>
            </a:r>
            <a:r>
              <a:rPr lang="en-US" sz="2800" dirty="0" err="1"/>
              <a:t>করন</a:t>
            </a:r>
            <a:r>
              <a:rPr lang="en-US" sz="2800" dirty="0"/>
              <a:t> ও </a:t>
            </a:r>
            <a:r>
              <a:rPr lang="en-US" sz="2800" dirty="0" err="1"/>
              <a:t>সত্যায়নের</a:t>
            </a:r>
            <a:r>
              <a:rPr lang="en-US" sz="2800" dirty="0"/>
              <a:t> </a:t>
            </a:r>
            <a:r>
              <a:rPr lang="en-US" sz="2800" dirty="0" err="1"/>
              <a:t>জন্য</a:t>
            </a:r>
            <a:r>
              <a:rPr lang="en-US" sz="2800" dirty="0"/>
              <a:t> </a:t>
            </a:r>
            <a:r>
              <a:rPr lang="en-US" sz="2800" dirty="0" err="1"/>
              <a:t>যাঁচ</a:t>
            </a:r>
            <a:r>
              <a:rPr lang="en-US" sz="2800" dirty="0"/>
              <a:t> </a:t>
            </a:r>
            <a:r>
              <a:rPr lang="en-US" sz="2800" dirty="0" err="1"/>
              <a:t>মোহরার</a:t>
            </a:r>
            <a:r>
              <a:rPr lang="en-US" sz="2800" dirty="0"/>
              <a:t>/</a:t>
            </a:r>
            <a:r>
              <a:rPr lang="en-US" sz="2800" dirty="0" err="1"/>
              <a:t>বেঞ্চ</a:t>
            </a:r>
            <a:r>
              <a:rPr lang="en-US" sz="2800" dirty="0"/>
              <a:t> </a:t>
            </a:r>
            <a:r>
              <a:rPr lang="en-US" sz="2800" dirty="0" err="1"/>
              <a:t>সহকারী</a:t>
            </a:r>
            <a:r>
              <a:rPr lang="en-US" sz="2800" dirty="0"/>
              <a:t> /</a:t>
            </a:r>
            <a:r>
              <a:rPr lang="en-US" sz="2800" dirty="0" err="1"/>
              <a:t>খারিজ</a:t>
            </a:r>
            <a:r>
              <a:rPr lang="en-US" sz="2800" dirty="0"/>
              <a:t> </a:t>
            </a:r>
            <a:r>
              <a:rPr lang="en-US" sz="2800" dirty="0" err="1"/>
              <a:t>সহকারী</a:t>
            </a:r>
            <a:r>
              <a:rPr lang="en-US" sz="2800" dirty="0"/>
              <a:t>, </a:t>
            </a:r>
            <a:r>
              <a:rPr lang="en-US" sz="2800" dirty="0" err="1"/>
              <a:t>সার্ভেয়ার</a:t>
            </a:r>
            <a:r>
              <a:rPr lang="en-US" sz="2800" dirty="0"/>
              <a:t> ও </a:t>
            </a:r>
            <a:r>
              <a:rPr lang="en-US" sz="2800" dirty="0" err="1"/>
              <a:t>সাব</a:t>
            </a:r>
            <a:r>
              <a:rPr lang="en-US" sz="2800" dirty="0"/>
              <a:t> </a:t>
            </a:r>
            <a:r>
              <a:rPr lang="en-US" sz="2800" dirty="0" err="1"/>
              <a:t>এএসও</a:t>
            </a:r>
            <a:r>
              <a:rPr lang="en-US" sz="2800" dirty="0"/>
              <a:t> </a:t>
            </a:r>
            <a:r>
              <a:rPr lang="en-US" sz="2800" dirty="0" err="1"/>
              <a:t>প্রয়োজন</a:t>
            </a:r>
            <a:r>
              <a:rPr lang="en-US" sz="2800" dirty="0" smtClean="0"/>
              <a:t>।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err="1" smtClean="0"/>
              <a:t>বর্তমানে</a:t>
            </a:r>
            <a:r>
              <a:rPr lang="en-US" sz="2800" dirty="0" smtClean="0"/>
              <a:t> এ </a:t>
            </a:r>
            <a:r>
              <a:rPr lang="en-US" sz="2800" dirty="0" err="1" smtClean="0"/>
              <a:t>জোনে</a:t>
            </a:r>
            <a:r>
              <a:rPr lang="en-US" sz="2800" dirty="0" smtClean="0"/>
              <a:t>  </a:t>
            </a:r>
            <a:r>
              <a:rPr lang="en-US" sz="2800" dirty="0" err="1" smtClean="0"/>
              <a:t>যাঁচ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উপযোগী</a:t>
            </a:r>
            <a:r>
              <a:rPr lang="en-US" sz="2800" dirty="0" smtClean="0"/>
              <a:t> ৫ </a:t>
            </a:r>
            <a:r>
              <a:rPr lang="en-US" sz="2800" dirty="0" err="1" smtClean="0"/>
              <a:t>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যাঁচ</a:t>
            </a:r>
            <a:r>
              <a:rPr lang="en-US" sz="2800" dirty="0" smtClean="0"/>
              <a:t> </a:t>
            </a:r>
            <a:r>
              <a:rPr lang="en-US" sz="2800" dirty="0" err="1" smtClean="0"/>
              <a:t>মোহরার</a:t>
            </a:r>
            <a:r>
              <a:rPr lang="en-US" sz="2800" dirty="0" smtClean="0"/>
              <a:t> , ৯ </a:t>
            </a:r>
            <a:r>
              <a:rPr lang="en-US" sz="2800" dirty="0" err="1" smtClean="0"/>
              <a:t>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খারিজ</a:t>
            </a:r>
            <a:r>
              <a:rPr lang="en-US" sz="2800" dirty="0" smtClean="0"/>
              <a:t> </a:t>
            </a:r>
            <a:r>
              <a:rPr lang="en-US" sz="2800" dirty="0" err="1" smtClean="0"/>
              <a:t>সহকারী</a:t>
            </a:r>
            <a:r>
              <a:rPr lang="en-US" sz="2800" dirty="0" smtClean="0"/>
              <a:t>, ১৩ </a:t>
            </a:r>
            <a:r>
              <a:rPr lang="en-US" sz="2800" dirty="0" err="1" smtClean="0"/>
              <a:t>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কপিস্ট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বেঞ্চ</a:t>
            </a:r>
            <a:r>
              <a:rPr lang="en-US" sz="2800" dirty="0" smtClean="0"/>
              <a:t> </a:t>
            </a:r>
            <a:r>
              <a:rPr lang="en-US" sz="2800" dirty="0" err="1" smtClean="0"/>
              <a:t>সহকারী</a:t>
            </a:r>
            <a:r>
              <a:rPr lang="en-US" sz="2800" dirty="0" smtClean="0"/>
              <a:t> ও ৫ </a:t>
            </a:r>
            <a:r>
              <a:rPr lang="en-US" sz="2800" dirty="0" err="1" smtClean="0"/>
              <a:t>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সাব</a:t>
            </a:r>
            <a:r>
              <a:rPr lang="en-US" sz="2800" dirty="0" smtClean="0"/>
              <a:t> এ </a:t>
            </a:r>
            <a:r>
              <a:rPr lang="en-US" sz="2800" dirty="0" err="1" smtClean="0"/>
              <a:t>এসও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কর্মরত</a:t>
            </a:r>
            <a:r>
              <a:rPr lang="en-US" sz="2800" dirty="0" smtClean="0"/>
              <a:t> </a:t>
            </a:r>
            <a:r>
              <a:rPr lang="en-US" sz="2800" dirty="0" err="1" smtClean="0"/>
              <a:t>আছেন</a:t>
            </a:r>
            <a:r>
              <a:rPr lang="en-US" sz="2800" dirty="0" smtClean="0"/>
              <a:t>৤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738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টাঙ্গাইল জোনের বর্তমান সার্বিক অবস্থা </vt:lpstr>
      <vt:lpstr> টাংগাইল জোনের উপস্থাপনায় স্বাগতম </vt:lpstr>
      <vt:lpstr>জরিপ পদ্ধতি :</vt:lpstr>
      <vt:lpstr>আপিল স্তর</vt:lpstr>
      <vt:lpstr>আপিল স্তর-২ :</vt:lpstr>
      <vt:lpstr>       আপিল স্তর-৩</vt:lpstr>
      <vt:lpstr>চূড়ান্ত যাঁচ, মৃদ্রণ ও প্রকাশনা : </vt:lpstr>
      <vt:lpstr> গেজেট প্রকাশনা ও হস্তান্তর : </vt:lpstr>
      <vt:lpstr> সমস্যাদি ও সমাধান : </vt:lpstr>
      <vt:lpstr>সমস্যাদি ও সমাধান -২</vt:lpstr>
      <vt:lpstr>যাচ সীট</vt:lpstr>
      <vt:lpstr>সমাধান :</vt:lpstr>
      <vt:lpstr>কর্মপরিকল্পনার  বিবরণ নিম্নরূপ</vt:lpstr>
      <vt:lpstr> ২০১৬ সনের মধ্যে চলমান জরিপ কার্যক্রম  সম্পন্ন করার জন্য দরকার : </vt:lpstr>
      <vt:lpstr>অবকাঠামোগত সমস্যাদি </vt:lpstr>
      <vt:lpstr>Slide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ABC</cp:lastModifiedBy>
  <cp:revision>28</cp:revision>
  <dcterms:created xsi:type="dcterms:W3CDTF">2015-04-07T11:53:16Z</dcterms:created>
  <dcterms:modified xsi:type="dcterms:W3CDTF">2015-04-08T12:08:25Z</dcterms:modified>
</cp:coreProperties>
</file>