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63" r:id="rId9"/>
    <p:sldId id="264" r:id="rId10"/>
    <p:sldId id="265" r:id="rId11"/>
    <p:sldId id="268"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8C521-7912-4163-8492-C097113F0A87}"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6CDDD-CE63-4AB4-9E3A-5F416E490ACC}" type="slidenum">
              <a:rPr lang="en-US" smtClean="0"/>
              <a:t>‹#›</a:t>
            </a:fld>
            <a:endParaRPr lang="en-US"/>
          </a:p>
        </p:txBody>
      </p:sp>
    </p:spTree>
    <p:extLst>
      <p:ext uri="{BB962C8B-B14F-4D97-AF65-F5344CB8AC3E}">
        <p14:creationId xmlns:p14="http://schemas.microsoft.com/office/powerpoint/2010/main" val="121093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8C521-7912-4163-8492-C097113F0A87}"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6CDDD-CE63-4AB4-9E3A-5F416E490ACC}" type="slidenum">
              <a:rPr lang="en-US" smtClean="0"/>
              <a:t>‹#›</a:t>
            </a:fld>
            <a:endParaRPr lang="en-US"/>
          </a:p>
        </p:txBody>
      </p:sp>
    </p:spTree>
    <p:extLst>
      <p:ext uri="{BB962C8B-B14F-4D97-AF65-F5344CB8AC3E}">
        <p14:creationId xmlns:p14="http://schemas.microsoft.com/office/powerpoint/2010/main" val="2386442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8C521-7912-4163-8492-C097113F0A87}"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6CDDD-CE63-4AB4-9E3A-5F416E490ACC}" type="slidenum">
              <a:rPr lang="en-US" smtClean="0"/>
              <a:t>‹#›</a:t>
            </a:fld>
            <a:endParaRPr lang="en-US"/>
          </a:p>
        </p:txBody>
      </p:sp>
    </p:spTree>
    <p:extLst>
      <p:ext uri="{BB962C8B-B14F-4D97-AF65-F5344CB8AC3E}">
        <p14:creationId xmlns:p14="http://schemas.microsoft.com/office/powerpoint/2010/main" val="3076058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8C521-7912-4163-8492-C097113F0A87}"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6CDDD-CE63-4AB4-9E3A-5F416E490ACC}" type="slidenum">
              <a:rPr lang="en-US" smtClean="0"/>
              <a:t>‹#›</a:t>
            </a:fld>
            <a:endParaRPr lang="en-US"/>
          </a:p>
        </p:txBody>
      </p:sp>
    </p:spTree>
    <p:extLst>
      <p:ext uri="{BB962C8B-B14F-4D97-AF65-F5344CB8AC3E}">
        <p14:creationId xmlns:p14="http://schemas.microsoft.com/office/powerpoint/2010/main" val="1383345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78C521-7912-4163-8492-C097113F0A87}"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6CDDD-CE63-4AB4-9E3A-5F416E490ACC}" type="slidenum">
              <a:rPr lang="en-US" smtClean="0"/>
              <a:t>‹#›</a:t>
            </a:fld>
            <a:endParaRPr lang="en-US"/>
          </a:p>
        </p:txBody>
      </p:sp>
    </p:spTree>
    <p:extLst>
      <p:ext uri="{BB962C8B-B14F-4D97-AF65-F5344CB8AC3E}">
        <p14:creationId xmlns:p14="http://schemas.microsoft.com/office/powerpoint/2010/main" val="2306948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78C521-7912-4163-8492-C097113F0A87}"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6CDDD-CE63-4AB4-9E3A-5F416E490ACC}" type="slidenum">
              <a:rPr lang="en-US" smtClean="0"/>
              <a:t>‹#›</a:t>
            </a:fld>
            <a:endParaRPr lang="en-US"/>
          </a:p>
        </p:txBody>
      </p:sp>
    </p:spTree>
    <p:extLst>
      <p:ext uri="{BB962C8B-B14F-4D97-AF65-F5344CB8AC3E}">
        <p14:creationId xmlns:p14="http://schemas.microsoft.com/office/powerpoint/2010/main" val="3283012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78C521-7912-4163-8492-C097113F0A87}" type="datetimeFigureOut">
              <a:rPr lang="en-US" smtClean="0"/>
              <a:t>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86CDDD-CE63-4AB4-9E3A-5F416E490ACC}" type="slidenum">
              <a:rPr lang="en-US" smtClean="0"/>
              <a:t>‹#›</a:t>
            </a:fld>
            <a:endParaRPr lang="en-US"/>
          </a:p>
        </p:txBody>
      </p:sp>
    </p:spTree>
    <p:extLst>
      <p:ext uri="{BB962C8B-B14F-4D97-AF65-F5344CB8AC3E}">
        <p14:creationId xmlns:p14="http://schemas.microsoft.com/office/powerpoint/2010/main" val="2513373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78C521-7912-4163-8492-C097113F0A87}" type="datetimeFigureOut">
              <a:rPr lang="en-US" smtClean="0"/>
              <a:t>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86CDDD-CE63-4AB4-9E3A-5F416E490ACC}" type="slidenum">
              <a:rPr lang="en-US" smtClean="0"/>
              <a:t>‹#›</a:t>
            </a:fld>
            <a:endParaRPr lang="en-US"/>
          </a:p>
        </p:txBody>
      </p:sp>
    </p:spTree>
    <p:extLst>
      <p:ext uri="{BB962C8B-B14F-4D97-AF65-F5344CB8AC3E}">
        <p14:creationId xmlns:p14="http://schemas.microsoft.com/office/powerpoint/2010/main" val="2522906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8C521-7912-4163-8492-C097113F0A87}" type="datetimeFigureOut">
              <a:rPr lang="en-US" smtClean="0"/>
              <a:t>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86CDDD-CE63-4AB4-9E3A-5F416E490ACC}" type="slidenum">
              <a:rPr lang="en-US" smtClean="0"/>
              <a:t>‹#›</a:t>
            </a:fld>
            <a:endParaRPr lang="en-US"/>
          </a:p>
        </p:txBody>
      </p:sp>
    </p:spTree>
    <p:extLst>
      <p:ext uri="{BB962C8B-B14F-4D97-AF65-F5344CB8AC3E}">
        <p14:creationId xmlns:p14="http://schemas.microsoft.com/office/powerpoint/2010/main" val="840075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8C521-7912-4163-8492-C097113F0A87}"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6CDDD-CE63-4AB4-9E3A-5F416E490ACC}" type="slidenum">
              <a:rPr lang="en-US" smtClean="0"/>
              <a:t>‹#›</a:t>
            </a:fld>
            <a:endParaRPr lang="en-US"/>
          </a:p>
        </p:txBody>
      </p:sp>
    </p:spTree>
    <p:extLst>
      <p:ext uri="{BB962C8B-B14F-4D97-AF65-F5344CB8AC3E}">
        <p14:creationId xmlns:p14="http://schemas.microsoft.com/office/powerpoint/2010/main" val="3533479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8C521-7912-4163-8492-C097113F0A87}"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6CDDD-CE63-4AB4-9E3A-5F416E490ACC}" type="slidenum">
              <a:rPr lang="en-US" smtClean="0"/>
              <a:t>‹#›</a:t>
            </a:fld>
            <a:endParaRPr lang="en-US"/>
          </a:p>
        </p:txBody>
      </p:sp>
    </p:spTree>
    <p:extLst>
      <p:ext uri="{BB962C8B-B14F-4D97-AF65-F5344CB8AC3E}">
        <p14:creationId xmlns:p14="http://schemas.microsoft.com/office/powerpoint/2010/main" val="801032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8C521-7912-4163-8492-C097113F0A87}" type="datetimeFigureOut">
              <a:rPr lang="en-US" smtClean="0"/>
              <a:t>2/16/2015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86CDDD-CE63-4AB4-9E3A-5F416E490ACC}" type="slidenum">
              <a:rPr lang="en-US" smtClean="0"/>
              <a:t>‹#›</a:t>
            </a:fld>
            <a:endParaRPr lang="en-US"/>
          </a:p>
        </p:txBody>
      </p:sp>
    </p:spTree>
    <p:extLst>
      <p:ext uri="{BB962C8B-B14F-4D97-AF65-F5344CB8AC3E}">
        <p14:creationId xmlns:p14="http://schemas.microsoft.com/office/powerpoint/2010/main" val="629419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Digital Land Survey implementation drawbacks for the Department of Land Records and Surveys (DLRS)</a:t>
            </a:r>
            <a:endParaRPr lang="en-US" dirty="0"/>
          </a:p>
        </p:txBody>
      </p:sp>
      <p:sp>
        <p:nvSpPr>
          <p:cNvPr id="3" name="Subtitle 2"/>
          <p:cNvSpPr>
            <a:spLocks noGrp="1"/>
          </p:cNvSpPr>
          <p:nvPr>
            <p:ph type="subTitle" idx="1"/>
          </p:nvPr>
        </p:nvSpPr>
        <p:spPr>
          <a:xfrm>
            <a:off x="1524000" y="4267200"/>
            <a:ext cx="6400800" cy="1752600"/>
          </a:xfrm>
        </p:spPr>
        <p:txBody>
          <a:bodyPr/>
          <a:lstStyle/>
          <a:p>
            <a:r>
              <a:rPr lang="en-US" dirty="0" smtClean="0"/>
              <a:t>BY</a:t>
            </a:r>
          </a:p>
          <a:p>
            <a:r>
              <a:rPr lang="en-US" dirty="0" smtClean="0"/>
              <a:t>Md. </a:t>
            </a:r>
            <a:r>
              <a:rPr lang="en-US" dirty="0" err="1" smtClean="0"/>
              <a:t>Mominur</a:t>
            </a:r>
            <a:r>
              <a:rPr lang="en-US" dirty="0" smtClean="0"/>
              <a:t> Rashid</a:t>
            </a:r>
          </a:p>
          <a:p>
            <a:r>
              <a:rPr lang="en-US" dirty="0" smtClean="0"/>
              <a:t>Charge Officer</a:t>
            </a:r>
            <a:endParaRPr lang="en-US" dirty="0"/>
          </a:p>
        </p:txBody>
      </p:sp>
    </p:spTree>
    <p:extLst>
      <p:ext uri="{BB962C8B-B14F-4D97-AF65-F5344CB8AC3E}">
        <p14:creationId xmlns:p14="http://schemas.microsoft.com/office/powerpoint/2010/main" val="1799547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9067800" cy="5257800"/>
          </a:xfrm>
        </p:spPr>
        <p:txBody>
          <a:bodyPr>
            <a:normAutofit fontScale="92500" lnSpcReduction="10000"/>
          </a:bodyPr>
          <a:lstStyle/>
          <a:p>
            <a:r>
              <a:rPr lang="en-US" dirty="0" smtClean="0"/>
              <a:t>Only limited number of ETS machine with qualified surveyor having good command on ETS, GPS.</a:t>
            </a:r>
          </a:p>
          <a:p>
            <a:r>
              <a:rPr lang="en-US" dirty="0" smtClean="0"/>
              <a:t>To get prior budget provision of establishing GCP point and Tri-junction pillar takes much time (1-4 month) and also the budget provided is not sufficient.</a:t>
            </a:r>
          </a:p>
          <a:p>
            <a:r>
              <a:rPr lang="en-US" dirty="0" smtClean="0"/>
              <a:t> There is no Large Format Scanner.</a:t>
            </a:r>
          </a:p>
          <a:p>
            <a:r>
              <a:rPr lang="en-US" dirty="0" smtClean="0"/>
              <a:t>There is no Laser Plotter (Need to depend on DLRS GIS Section for printing of draft map sheet with approval from authority)</a:t>
            </a:r>
          </a:p>
          <a:p>
            <a:r>
              <a:rPr lang="en-US" dirty="0" smtClean="0"/>
              <a:t>Sometimes Toner and paper of Deskjet Plotter is insufficiently supplied.</a:t>
            </a:r>
            <a:endParaRPr lang="en-US" dirty="0"/>
          </a:p>
        </p:txBody>
      </p:sp>
      <p:sp>
        <p:nvSpPr>
          <p:cNvPr id="4" name="Title 1"/>
          <p:cNvSpPr>
            <a:spLocks noGrp="1"/>
          </p:cNvSpPr>
          <p:nvPr>
            <p:ph type="title"/>
          </p:nvPr>
        </p:nvSpPr>
        <p:spPr/>
        <p:txBody>
          <a:bodyPr>
            <a:normAutofit fontScale="90000"/>
          </a:bodyPr>
          <a:lstStyle/>
          <a:p>
            <a:r>
              <a:rPr lang="en-US" dirty="0" smtClean="0"/>
              <a:t>Problem facing to do Digital Survey (Facts)</a:t>
            </a:r>
            <a:endParaRPr lang="en-US" dirty="0"/>
          </a:p>
        </p:txBody>
      </p:sp>
    </p:spTree>
    <p:extLst>
      <p:ext uri="{BB962C8B-B14F-4D97-AF65-F5344CB8AC3E}">
        <p14:creationId xmlns:p14="http://schemas.microsoft.com/office/powerpoint/2010/main" val="2411665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Money involvement to equip one Zonal Settlement Office for Digital Survey and Settlement Operation.</a:t>
            </a:r>
            <a:endParaRPr lang="en-US" sz="3200" dirty="0"/>
          </a:p>
        </p:txBody>
      </p:sp>
      <p:sp>
        <p:nvSpPr>
          <p:cNvPr id="3" name="Content Placeholder 2"/>
          <p:cNvSpPr>
            <a:spLocks noGrp="1"/>
          </p:cNvSpPr>
          <p:nvPr>
            <p:ph idx="1"/>
          </p:nvPr>
        </p:nvSpPr>
        <p:spPr>
          <a:xfrm>
            <a:off x="304800" y="1828800"/>
            <a:ext cx="8839200" cy="4830763"/>
          </a:xfrm>
        </p:spPr>
        <p:txBody>
          <a:bodyPr>
            <a:normAutofit fontScale="92500" lnSpcReduction="20000"/>
          </a:bodyPr>
          <a:lstStyle/>
          <a:p>
            <a:pPr marL="0" indent="0">
              <a:buNone/>
            </a:pPr>
            <a:r>
              <a:rPr lang="en-US" dirty="0" smtClean="0"/>
              <a:t>	Equipment						Cost</a:t>
            </a:r>
          </a:p>
          <a:p>
            <a:r>
              <a:rPr lang="en-US" dirty="0" smtClean="0"/>
              <a:t>Minimum 1 GPS 				    25,00,000</a:t>
            </a:r>
          </a:p>
          <a:p>
            <a:r>
              <a:rPr lang="en-US" dirty="0" smtClean="0"/>
              <a:t>Minimum 20 ETS			            2,00,00,000</a:t>
            </a:r>
          </a:p>
          <a:p>
            <a:r>
              <a:rPr lang="en-US" dirty="0" smtClean="0"/>
              <a:t>Minimum 1 Large Format Scanner	       5,00,000</a:t>
            </a:r>
          </a:p>
          <a:p>
            <a:r>
              <a:rPr lang="en-US" dirty="0"/>
              <a:t>Minimum 1 Large Format </a:t>
            </a:r>
            <a:r>
              <a:rPr lang="en-US" dirty="0" smtClean="0"/>
              <a:t>Laser Plotter      15,00,000</a:t>
            </a:r>
          </a:p>
          <a:p>
            <a:r>
              <a:rPr lang="en-US" dirty="0"/>
              <a:t>Minimum 20 </a:t>
            </a:r>
            <a:r>
              <a:rPr lang="en-US" dirty="0" smtClean="0"/>
              <a:t>Laptop Computer		    10,00,000</a:t>
            </a:r>
          </a:p>
          <a:p>
            <a:r>
              <a:rPr lang="en-US" dirty="0" smtClean="0"/>
              <a:t>Minimum 5 Desktop </a:t>
            </a:r>
            <a:r>
              <a:rPr lang="en-US" dirty="0"/>
              <a:t>Computer		    </a:t>
            </a:r>
            <a:r>
              <a:rPr lang="en-US" dirty="0" smtClean="0"/>
              <a:t>   2,50,000</a:t>
            </a:r>
          </a:p>
          <a:p>
            <a:r>
              <a:rPr lang="en-US" dirty="0"/>
              <a:t>Minimum </a:t>
            </a:r>
            <a:r>
              <a:rPr lang="en-US" dirty="0" smtClean="0"/>
              <a:t>1 ARCGIS Software		     25,00,000</a:t>
            </a:r>
          </a:p>
          <a:p>
            <a:r>
              <a:rPr lang="en-US" dirty="0" smtClean="0"/>
              <a:t>Minimum Training Cost (includes TA/DA)   20,00,000</a:t>
            </a:r>
          </a:p>
          <a:p>
            <a:r>
              <a:rPr lang="en-US" dirty="0" smtClean="0"/>
              <a:t>Total	Cost					  3,02,50,000</a:t>
            </a:r>
          </a:p>
          <a:p>
            <a:endParaRPr lang="en-US" dirty="0"/>
          </a:p>
        </p:txBody>
      </p:sp>
    </p:spTree>
    <p:extLst>
      <p:ext uri="{BB962C8B-B14F-4D97-AF65-F5344CB8AC3E}">
        <p14:creationId xmlns:p14="http://schemas.microsoft.com/office/powerpoint/2010/main" val="3583800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lstStyle/>
          <a:p>
            <a:r>
              <a:rPr lang="en-US" dirty="0" smtClean="0"/>
              <a:t>So What’s next…….</a:t>
            </a:r>
            <a:endParaRPr lang="en-US" dirty="0"/>
          </a:p>
        </p:txBody>
      </p:sp>
      <p:sp>
        <p:nvSpPr>
          <p:cNvPr id="3" name="Content Placeholder 2"/>
          <p:cNvSpPr>
            <a:spLocks noGrp="1"/>
          </p:cNvSpPr>
          <p:nvPr>
            <p:ph idx="1"/>
          </p:nvPr>
        </p:nvSpPr>
        <p:spPr>
          <a:xfrm>
            <a:off x="152400" y="1143000"/>
            <a:ext cx="8839200" cy="5562600"/>
          </a:xfrm>
        </p:spPr>
        <p:txBody>
          <a:bodyPr>
            <a:normAutofit fontScale="92500" lnSpcReduction="10000"/>
          </a:bodyPr>
          <a:lstStyle/>
          <a:p>
            <a:r>
              <a:rPr lang="en-US" dirty="0" smtClean="0"/>
              <a:t>Due to decision of continuing/ starting Digital Land Survey instead of Manual Survey, the DLRS with its field office is practically hanged (not in operation) because of no new survey and settlement operation there.</a:t>
            </a:r>
          </a:p>
          <a:p>
            <a:r>
              <a:rPr lang="en-US" dirty="0" smtClean="0"/>
              <a:t>Only DLRS head office is capable to run traverse survey and establishing GCP point with limited basis.</a:t>
            </a:r>
          </a:p>
          <a:p>
            <a:r>
              <a:rPr lang="en-US" dirty="0" smtClean="0"/>
              <a:t>Only Dhaka Zonal Settlement has some equipment and qualified manpower to do digital survey though not fully equipped.</a:t>
            </a:r>
          </a:p>
          <a:p>
            <a:r>
              <a:rPr lang="en-US" dirty="0" smtClean="0"/>
              <a:t>Other Zonal Settlement Office has no equipment and qualified man power to do Digital Survey. </a:t>
            </a:r>
            <a:endParaRPr lang="en-US" dirty="0"/>
          </a:p>
        </p:txBody>
      </p:sp>
    </p:spTree>
    <p:extLst>
      <p:ext uri="{BB962C8B-B14F-4D97-AF65-F5344CB8AC3E}">
        <p14:creationId xmlns:p14="http://schemas.microsoft.com/office/powerpoint/2010/main" val="1626663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So Before collapsing the field office of DLRS further decision to be taken whether huge amount of money to be spent for purchasing required number of  different types of equipment's (GPS, ETS, Large format Scanner and Laser Plotter) and  </a:t>
            </a:r>
          </a:p>
          <a:p>
            <a:r>
              <a:rPr lang="en-US" dirty="0" smtClean="0"/>
              <a:t>Training to be provided for the Surveyor, Draftsman etc. to Do digital Survey</a:t>
            </a:r>
          </a:p>
          <a:p>
            <a:pPr marL="0" indent="0">
              <a:buNone/>
            </a:pPr>
            <a:r>
              <a:rPr lang="en-US" dirty="0" smtClean="0"/>
              <a:t>			Or</a:t>
            </a:r>
          </a:p>
          <a:p>
            <a:r>
              <a:rPr lang="en-US" dirty="0" smtClean="0"/>
              <a:t>Continuing the present Manual Survey operation up to that time (Equipped with Digital Survey technology).</a:t>
            </a:r>
            <a:endParaRPr lang="en-US" dirty="0"/>
          </a:p>
        </p:txBody>
      </p:sp>
      <p:sp>
        <p:nvSpPr>
          <p:cNvPr id="4" name="Title 1"/>
          <p:cNvSpPr>
            <a:spLocks noGrp="1"/>
          </p:cNvSpPr>
          <p:nvPr>
            <p:ph type="title"/>
          </p:nvPr>
        </p:nvSpPr>
        <p:spPr/>
        <p:txBody>
          <a:bodyPr/>
          <a:lstStyle/>
          <a:p>
            <a:r>
              <a:rPr lang="en-US" dirty="0" smtClean="0"/>
              <a:t>So What’s next…….</a:t>
            </a:r>
            <a:endParaRPr lang="en-US" dirty="0"/>
          </a:p>
        </p:txBody>
      </p:sp>
    </p:spTree>
    <p:extLst>
      <p:ext uri="{BB962C8B-B14F-4D97-AF65-F5344CB8AC3E}">
        <p14:creationId xmlns:p14="http://schemas.microsoft.com/office/powerpoint/2010/main" val="1379547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Digital Land Survey</a:t>
            </a:r>
            <a:endParaRPr lang="en-US" dirty="0"/>
          </a:p>
        </p:txBody>
      </p:sp>
      <p:sp>
        <p:nvSpPr>
          <p:cNvPr id="3" name="Content Placeholder 2"/>
          <p:cNvSpPr>
            <a:spLocks noGrp="1"/>
          </p:cNvSpPr>
          <p:nvPr>
            <p:ph idx="1"/>
          </p:nvPr>
        </p:nvSpPr>
        <p:spPr/>
        <p:txBody>
          <a:bodyPr>
            <a:normAutofit lnSpcReduction="10000"/>
          </a:bodyPr>
          <a:lstStyle/>
          <a:p>
            <a:r>
              <a:rPr lang="en-US" b="1" dirty="0"/>
              <a:t>Digital Land </a:t>
            </a:r>
            <a:r>
              <a:rPr lang="en-US" b="1" dirty="0" smtClean="0"/>
              <a:t>Survey </a:t>
            </a:r>
            <a:r>
              <a:rPr lang="en-US" dirty="0" smtClean="0"/>
              <a:t>is </a:t>
            </a:r>
            <a:r>
              <a:rPr lang="en-US" dirty="0"/>
              <a:t>the art, science and technology of locating, establishing, defining and describing property boundaries, lines for construction, and the nature of the natural and artificial characteristics of the land</a:t>
            </a:r>
            <a:r>
              <a:rPr lang="en-US" dirty="0" smtClean="0"/>
              <a:t>.</a:t>
            </a:r>
          </a:p>
          <a:p>
            <a:r>
              <a:rPr lang="en-US" dirty="0" smtClean="0"/>
              <a:t>Government has decided to do Digital Survey instead of Manual Survey from next and for this reason </a:t>
            </a:r>
            <a:r>
              <a:rPr lang="en-US" dirty="0"/>
              <a:t>Manual Survey </a:t>
            </a:r>
            <a:r>
              <a:rPr lang="en-US" dirty="0" smtClean="0"/>
              <a:t>is stopped in the whole country. </a:t>
            </a:r>
          </a:p>
          <a:p>
            <a:endParaRPr lang="en-US" dirty="0"/>
          </a:p>
        </p:txBody>
      </p:sp>
    </p:spTree>
    <p:extLst>
      <p:ext uri="{BB962C8B-B14F-4D97-AF65-F5344CB8AC3E}">
        <p14:creationId xmlns:p14="http://schemas.microsoft.com/office/powerpoint/2010/main" val="2607219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Equipment needed for Digital Land Surveying and Preparation of Map</a:t>
            </a:r>
            <a:endParaRPr lang="en-US" dirty="0"/>
          </a:p>
        </p:txBody>
      </p:sp>
      <p:sp>
        <p:nvSpPr>
          <p:cNvPr id="3" name="Content Placeholder 2"/>
          <p:cNvSpPr>
            <a:spLocks noGrp="1"/>
          </p:cNvSpPr>
          <p:nvPr>
            <p:ph idx="1"/>
          </p:nvPr>
        </p:nvSpPr>
        <p:spPr>
          <a:xfrm>
            <a:off x="76200" y="1524000"/>
            <a:ext cx="9067800" cy="5334000"/>
          </a:xfrm>
        </p:spPr>
        <p:txBody>
          <a:bodyPr>
            <a:normAutofit fontScale="77500" lnSpcReduction="20000"/>
          </a:bodyPr>
          <a:lstStyle/>
          <a:p>
            <a:r>
              <a:rPr lang="en-US" dirty="0" smtClean="0"/>
              <a:t>Global Positioning System (GPS)</a:t>
            </a:r>
          </a:p>
          <a:p>
            <a:r>
              <a:rPr lang="en-US" dirty="0" smtClean="0"/>
              <a:t>Electronic Total Station Machine (ETS)</a:t>
            </a:r>
          </a:p>
          <a:p>
            <a:r>
              <a:rPr lang="en-US" dirty="0" smtClean="0"/>
              <a:t>Prism (Single and Double)</a:t>
            </a:r>
          </a:p>
          <a:p>
            <a:r>
              <a:rPr lang="en-US" dirty="0" smtClean="0"/>
              <a:t>Pillar (GPS &amp; Tri-junction)</a:t>
            </a:r>
          </a:p>
          <a:p>
            <a:r>
              <a:rPr lang="en-US" dirty="0" smtClean="0"/>
              <a:t>Laptop for Field Data Processing</a:t>
            </a:r>
          </a:p>
          <a:p>
            <a:r>
              <a:rPr lang="en-US" dirty="0" smtClean="0"/>
              <a:t>Hi configured and ARCGIS Software enabled Desktop Computer</a:t>
            </a:r>
          </a:p>
          <a:p>
            <a:r>
              <a:rPr lang="en-US" dirty="0"/>
              <a:t>Large </a:t>
            </a:r>
            <a:r>
              <a:rPr lang="en-US" dirty="0" smtClean="0"/>
              <a:t>Format Scanner.</a:t>
            </a:r>
          </a:p>
          <a:p>
            <a:r>
              <a:rPr lang="en-US" dirty="0" smtClean="0"/>
              <a:t>Plotter/ Printer (Large Format, Laser/ Deskjet Laser Plotter is preferable so that the final publication of required number (100) map sheet can be printed and transferred to DC Office)</a:t>
            </a:r>
          </a:p>
          <a:p>
            <a:r>
              <a:rPr lang="en-US" dirty="0" smtClean="0"/>
              <a:t>Qualified Surveyor (With good command in GPS &amp; ETS)</a:t>
            </a:r>
          </a:p>
          <a:p>
            <a:r>
              <a:rPr lang="en-US" dirty="0" smtClean="0"/>
              <a:t>Qualified Draftsman (With good command in ARCGIS Software and Data Processing)</a:t>
            </a:r>
            <a:endParaRPr lang="en-US" dirty="0"/>
          </a:p>
        </p:txBody>
      </p:sp>
    </p:spTree>
    <p:extLst>
      <p:ext uri="{BB962C8B-B14F-4D97-AF65-F5344CB8AC3E}">
        <p14:creationId xmlns:p14="http://schemas.microsoft.com/office/powerpoint/2010/main" val="1337813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5257800"/>
          </a:xfrm>
        </p:spPr>
        <p:txBody>
          <a:bodyPr/>
          <a:lstStyle/>
          <a:p>
            <a:r>
              <a:rPr lang="en-US" dirty="0" smtClean="0"/>
              <a:t>Platform (Software) for storage of processed Map data (Meta Data) for future use.</a:t>
            </a:r>
          </a:p>
          <a:p>
            <a:r>
              <a:rPr lang="en-US" dirty="0" smtClean="0"/>
              <a:t>Huge number of Map Printing for final publication and gazette notification (If laser plotter is purchased then no need of extra press).</a:t>
            </a:r>
          </a:p>
          <a:p>
            <a:endParaRPr lang="en-US" dirty="0" smtClean="0"/>
          </a:p>
          <a:p>
            <a:endParaRPr lang="en-US" dirty="0"/>
          </a:p>
        </p:txBody>
      </p:sp>
      <p:sp>
        <p:nvSpPr>
          <p:cNvPr id="4" name="Title 1"/>
          <p:cNvSpPr>
            <a:spLocks noGrp="1"/>
          </p:cNvSpPr>
          <p:nvPr>
            <p:ph type="title"/>
          </p:nvPr>
        </p:nvSpPr>
        <p:spPr/>
        <p:txBody>
          <a:bodyPr>
            <a:normAutofit fontScale="90000"/>
          </a:bodyPr>
          <a:lstStyle/>
          <a:p>
            <a:r>
              <a:rPr lang="en-US" dirty="0" smtClean="0"/>
              <a:t>Equipment needed for Digital Land Surveying and Preparation of Map</a:t>
            </a:r>
            <a:endParaRPr lang="en-US" dirty="0"/>
          </a:p>
        </p:txBody>
      </p:sp>
    </p:spTree>
    <p:extLst>
      <p:ext uri="{BB962C8B-B14F-4D97-AF65-F5344CB8AC3E}">
        <p14:creationId xmlns:p14="http://schemas.microsoft.com/office/powerpoint/2010/main" val="1771438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Done in Digital Land Survey</a:t>
            </a:r>
            <a:endParaRPr lang="en-US" dirty="0"/>
          </a:p>
        </p:txBody>
      </p:sp>
      <p:sp>
        <p:nvSpPr>
          <p:cNvPr id="3" name="Content Placeholder 2"/>
          <p:cNvSpPr>
            <a:spLocks noGrp="1"/>
          </p:cNvSpPr>
          <p:nvPr>
            <p:ph idx="1"/>
          </p:nvPr>
        </p:nvSpPr>
        <p:spPr>
          <a:xfrm>
            <a:off x="457200" y="1371600"/>
            <a:ext cx="8458200" cy="5410200"/>
          </a:xfrm>
        </p:spPr>
        <p:txBody>
          <a:bodyPr>
            <a:normAutofit/>
          </a:bodyPr>
          <a:lstStyle/>
          <a:p>
            <a:r>
              <a:rPr lang="en-US" dirty="0" smtClean="0"/>
              <a:t>GPS </a:t>
            </a:r>
          </a:p>
          <a:p>
            <a:r>
              <a:rPr lang="en-US" dirty="0" smtClean="0"/>
              <a:t>At first GNSS point is taken from the Survey of Bangladesh (SOB)</a:t>
            </a:r>
          </a:p>
          <a:p>
            <a:r>
              <a:rPr lang="en-US" dirty="0" smtClean="0"/>
              <a:t>Based on GNSS point minimum two Ground Control Point (GCP) is established through GPS in every </a:t>
            </a:r>
            <a:r>
              <a:rPr lang="en-US" dirty="0" err="1" smtClean="0"/>
              <a:t>Mouza</a:t>
            </a:r>
            <a:r>
              <a:rPr lang="en-US" dirty="0" smtClean="0"/>
              <a:t>.</a:t>
            </a:r>
          </a:p>
          <a:p>
            <a:r>
              <a:rPr lang="en-US" dirty="0" smtClean="0"/>
              <a:t>GCP/ GPS Pillar is established with coordinate marked on the pillar</a:t>
            </a:r>
          </a:p>
          <a:p>
            <a:r>
              <a:rPr lang="en-US" dirty="0" smtClean="0"/>
              <a:t>Traverse Survey is done through ETS machine</a:t>
            </a:r>
          </a:p>
          <a:p>
            <a:endParaRPr lang="en-US" dirty="0"/>
          </a:p>
        </p:txBody>
      </p:sp>
    </p:spTree>
    <p:extLst>
      <p:ext uri="{BB962C8B-B14F-4D97-AF65-F5344CB8AC3E}">
        <p14:creationId xmlns:p14="http://schemas.microsoft.com/office/powerpoint/2010/main" val="3069697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839200" cy="5105400"/>
          </a:xfrm>
        </p:spPr>
        <p:txBody>
          <a:bodyPr>
            <a:noAutofit/>
          </a:bodyPr>
          <a:lstStyle/>
          <a:p>
            <a:r>
              <a:rPr lang="en-US" sz="2200" dirty="0" smtClean="0"/>
              <a:t>Tri-junction Pillar is established.</a:t>
            </a:r>
          </a:p>
          <a:p>
            <a:r>
              <a:rPr lang="en-US" sz="2200" dirty="0" smtClean="0"/>
              <a:t>Cadastral Survey is made through ETS.</a:t>
            </a:r>
          </a:p>
          <a:p>
            <a:r>
              <a:rPr lang="en-US" sz="2200" dirty="0" smtClean="0"/>
              <a:t>Data Processing is done everyday and printing is made based on observation missing plot data is taken at the next day.</a:t>
            </a:r>
          </a:p>
          <a:p>
            <a:r>
              <a:rPr lang="en-US" sz="2200" dirty="0" smtClean="0"/>
              <a:t>Map is made through ARCGIS software.</a:t>
            </a:r>
          </a:p>
          <a:p>
            <a:r>
              <a:rPr lang="en-US" sz="2200" dirty="0" smtClean="0"/>
              <a:t>Boundary demarcation/ </a:t>
            </a:r>
            <a:r>
              <a:rPr lang="en-US" sz="2200" dirty="0" err="1" smtClean="0"/>
              <a:t>Mouza</a:t>
            </a:r>
            <a:r>
              <a:rPr lang="en-US" sz="2200" dirty="0" smtClean="0"/>
              <a:t> adjustment is made by scanning of previous survey map as well as adjacent </a:t>
            </a:r>
            <a:r>
              <a:rPr lang="en-US" sz="2200" dirty="0" err="1" smtClean="0"/>
              <a:t>mouza</a:t>
            </a:r>
            <a:r>
              <a:rPr lang="en-US" sz="2200" dirty="0" smtClean="0"/>
              <a:t> map through overlay.</a:t>
            </a:r>
          </a:p>
          <a:p>
            <a:r>
              <a:rPr lang="en-US" sz="2200" dirty="0" smtClean="0"/>
              <a:t>Printing of Map is made through Large format plotter/ Printer</a:t>
            </a:r>
          </a:p>
          <a:p>
            <a:r>
              <a:rPr lang="en-US" sz="2200" dirty="0" smtClean="0"/>
              <a:t>Two copies of every map sheet is made (One with RS Map plot showed and another showing present map with Area)</a:t>
            </a:r>
          </a:p>
          <a:p>
            <a:r>
              <a:rPr lang="en-US" sz="2200" dirty="0" smtClean="0"/>
              <a:t>Map is then ready for </a:t>
            </a:r>
            <a:r>
              <a:rPr lang="en-US" sz="2200" dirty="0" err="1" smtClean="0"/>
              <a:t>Khanapuri</a:t>
            </a:r>
            <a:r>
              <a:rPr lang="en-US" sz="2200" dirty="0" smtClean="0"/>
              <a:t> cum </a:t>
            </a:r>
            <a:r>
              <a:rPr lang="en-US" sz="2200" dirty="0" err="1" smtClean="0"/>
              <a:t>Bhuzarat</a:t>
            </a:r>
            <a:r>
              <a:rPr lang="en-US" sz="2200" dirty="0" smtClean="0"/>
              <a:t>.</a:t>
            </a:r>
          </a:p>
          <a:p>
            <a:r>
              <a:rPr lang="en-US" sz="2200" dirty="0" smtClean="0"/>
              <a:t>After </a:t>
            </a:r>
            <a:r>
              <a:rPr lang="en-US" sz="2200" dirty="0" err="1" smtClean="0"/>
              <a:t>Khanapuri</a:t>
            </a:r>
            <a:r>
              <a:rPr lang="en-US" sz="2200" dirty="0" smtClean="0"/>
              <a:t> cum </a:t>
            </a:r>
            <a:r>
              <a:rPr lang="en-US" sz="2200" dirty="0" err="1" smtClean="0"/>
              <a:t>Bhuzarat</a:t>
            </a:r>
            <a:r>
              <a:rPr lang="en-US" sz="2200" dirty="0" smtClean="0"/>
              <a:t> and Attestation the Map is finally corrected and printed showing Plot number and other legend, layout</a:t>
            </a:r>
            <a:r>
              <a:rPr lang="en-US" sz="2200" dirty="0"/>
              <a:t>.</a:t>
            </a:r>
            <a:endParaRPr lang="en-US" sz="2200" dirty="0" smtClean="0"/>
          </a:p>
        </p:txBody>
      </p:sp>
      <p:sp>
        <p:nvSpPr>
          <p:cNvPr id="4" name="Title 1"/>
          <p:cNvSpPr>
            <a:spLocks noGrp="1"/>
          </p:cNvSpPr>
          <p:nvPr>
            <p:ph type="title"/>
          </p:nvPr>
        </p:nvSpPr>
        <p:spPr/>
        <p:txBody>
          <a:bodyPr/>
          <a:lstStyle/>
          <a:p>
            <a:r>
              <a:rPr lang="en-US" dirty="0" smtClean="0"/>
              <a:t>What is Done in Digital Land Survey</a:t>
            </a:r>
            <a:endParaRPr lang="en-US" dirty="0"/>
          </a:p>
        </p:txBody>
      </p:sp>
    </p:spTree>
    <p:extLst>
      <p:ext uri="{BB962C8B-B14F-4D97-AF65-F5344CB8AC3E}">
        <p14:creationId xmlns:p14="http://schemas.microsoft.com/office/powerpoint/2010/main" val="154564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dirty="0" smtClean="0"/>
              <a:t>1 GPS for two GCP point in 5 days for 1 </a:t>
            </a:r>
            <a:r>
              <a:rPr lang="en-US" dirty="0" err="1" smtClean="0"/>
              <a:t>mouza</a:t>
            </a:r>
            <a:endParaRPr lang="en-US" dirty="0" smtClean="0"/>
          </a:p>
          <a:p>
            <a:r>
              <a:rPr lang="en-US" dirty="0" smtClean="0"/>
              <a:t>1 </a:t>
            </a:r>
            <a:r>
              <a:rPr lang="en-US" dirty="0" err="1" smtClean="0"/>
              <a:t>mouza</a:t>
            </a:r>
            <a:r>
              <a:rPr lang="en-US" dirty="0" smtClean="0"/>
              <a:t> cadastral survey by 5 surveyors in 1 month (big size </a:t>
            </a:r>
            <a:r>
              <a:rPr lang="en-US" dirty="0" err="1" smtClean="0"/>
              <a:t>mouza</a:t>
            </a:r>
            <a:r>
              <a:rPr lang="en-US" dirty="0" smtClean="0"/>
              <a:t>)</a:t>
            </a:r>
          </a:p>
          <a:p>
            <a:r>
              <a:rPr lang="en-US" dirty="0" smtClean="0"/>
              <a:t>10 chainman or </a:t>
            </a:r>
            <a:r>
              <a:rPr lang="en-US" dirty="0" err="1" smtClean="0"/>
              <a:t>khalashi</a:t>
            </a:r>
            <a:r>
              <a:rPr lang="en-US" dirty="0" smtClean="0"/>
              <a:t> for 1 </a:t>
            </a:r>
            <a:r>
              <a:rPr lang="en-US" dirty="0" err="1" smtClean="0"/>
              <a:t>mouza</a:t>
            </a:r>
            <a:r>
              <a:rPr lang="en-US" dirty="0" smtClean="0"/>
              <a:t> in 1 month</a:t>
            </a:r>
          </a:p>
          <a:p>
            <a:r>
              <a:rPr lang="en-US" dirty="0" smtClean="0"/>
              <a:t>1 processor/ 1 draftsman for final map preparation in 10 days including scanning and other works.</a:t>
            </a:r>
          </a:p>
          <a:p>
            <a:r>
              <a:rPr lang="en-US" dirty="0" smtClean="0"/>
              <a:t>In 3 month 3 </a:t>
            </a:r>
            <a:r>
              <a:rPr lang="en-US" dirty="0" err="1" smtClean="0"/>
              <a:t>mouza</a:t>
            </a:r>
            <a:r>
              <a:rPr lang="en-US" dirty="0" smtClean="0"/>
              <a:t> cadastral</a:t>
            </a:r>
          </a:p>
          <a:p>
            <a:r>
              <a:rPr lang="en-US" dirty="0" smtClean="0"/>
              <a:t>Next 3 month </a:t>
            </a:r>
            <a:r>
              <a:rPr lang="en-US" dirty="0" err="1" smtClean="0"/>
              <a:t>khanapuri</a:t>
            </a:r>
            <a:r>
              <a:rPr lang="en-US" dirty="0" smtClean="0"/>
              <a:t> cum </a:t>
            </a:r>
            <a:r>
              <a:rPr lang="en-US" dirty="0" err="1" smtClean="0"/>
              <a:t>bhuzarat</a:t>
            </a:r>
            <a:r>
              <a:rPr lang="en-US" dirty="0" smtClean="0"/>
              <a:t> by 5 surveyors</a:t>
            </a:r>
          </a:p>
          <a:p>
            <a:r>
              <a:rPr lang="en-US" dirty="0" smtClean="0"/>
              <a:t>So 5 surveyors needed for 3 </a:t>
            </a:r>
            <a:r>
              <a:rPr lang="en-US" dirty="0" err="1" smtClean="0"/>
              <a:t>mouza</a:t>
            </a:r>
            <a:r>
              <a:rPr lang="en-US" dirty="0" smtClean="0"/>
              <a:t> in 1 </a:t>
            </a:r>
            <a:r>
              <a:rPr lang="en-US" dirty="0" err="1" smtClean="0"/>
              <a:t>jarip</a:t>
            </a:r>
            <a:r>
              <a:rPr lang="en-US" dirty="0" smtClean="0"/>
              <a:t> year to complete </a:t>
            </a:r>
            <a:r>
              <a:rPr lang="en-US" dirty="0" err="1" smtClean="0"/>
              <a:t>khanapuri</a:t>
            </a:r>
            <a:r>
              <a:rPr lang="en-US" dirty="0" smtClean="0"/>
              <a:t> cum </a:t>
            </a:r>
            <a:r>
              <a:rPr lang="en-US" dirty="0" err="1" smtClean="0"/>
              <a:t>bhuzarat</a:t>
            </a:r>
            <a:r>
              <a:rPr lang="en-US" dirty="0" smtClean="0"/>
              <a:t> (if GPS, Pillar expenses, chainman, ETS, Plotter, Scanner, budget, is provided and work schedule is approved earlier)</a:t>
            </a:r>
          </a:p>
          <a:p>
            <a:endParaRPr lang="en-US" dirty="0"/>
          </a:p>
        </p:txBody>
      </p:sp>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What is needed to be Done in Digital Land Survey</a:t>
            </a:r>
            <a:endParaRPr lang="en-US" dirty="0"/>
          </a:p>
        </p:txBody>
      </p:sp>
    </p:spTree>
    <p:extLst>
      <p:ext uri="{BB962C8B-B14F-4D97-AF65-F5344CB8AC3E}">
        <p14:creationId xmlns:p14="http://schemas.microsoft.com/office/powerpoint/2010/main" val="1127765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58200" cy="5181600"/>
          </a:xfrm>
        </p:spPr>
        <p:txBody>
          <a:bodyPr>
            <a:normAutofit fontScale="92500" lnSpcReduction="10000"/>
          </a:bodyPr>
          <a:lstStyle/>
          <a:p>
            <a:r>
              <a:rPr lang="en-US" dirty="0" smtClean="0"/>
              <a:t>With 12 ETS Machine</a:t>
            </a:r>
          </a:p>
          <a:p>
            <a:r>
              <a:rPr lang="en-US" dirty="0" smtClean="0"/>
              <a:t>12 Surveyor (with 24 Chainman) can do cadastral survey with </a:t>
            </a:r>
            <a:r>
              <a:rPr lang="en-US" dirty="0" err="1" smtClean="0"/>
              <a:t>Khanapuri</a:t>
            </a:r>
            <a:r>
              <a:rPr lang="en-US" dirty="0" smtClean="0"/>
              <a:t> cum </a:t>
            </a:r>
            <a:r>
              <a:rPr lang="en-US" dirty="0" err="1" smtClean="0"/>
              <a:t>Bhuzarat</a:t>
            </a:r>
            <a:r>
              <a:rPr lang="en-US" dirty="0" smtClean="0"/>
              <a:t> of maximum 8 </a:t>
            </a:r>
            <a:r>
              <a:rPr lang="en-US" dirty="0" err="1" smtClean="0"/>
              <a:t>Mouza</a:t>
            </a:r>
            <a:r>
              <a:rPr lang="en-US" dirty="0" smtClean="0"/>
              <a:t> in one Survey season</a:t>
            </a:r>
          </a:p>
          <a:p>
            <a:r>
              <a:rPr lang="en-US" dirty="0" smtClean="0"/>
              <a:t>if </a:t>
            </a:r>
            <a:r>
              <a:rPr lang="en-US" dirty="0"/>
              <a:t>GPS, Pillar expenses, chainman, ETS, Plotter, Scanner, budget, is provided and work schedule is approved earlier</a:t>
            </a:r>
            <a:r>
              <a:rPr lang="en-US" dirty="0" smtClean="0"/>
              <a:t>). </a:t>
            </a:r>
          </a:p>
          <a:p>
            <a:r>
              <a:rPr lang="en-US" dirty="0" smtClean="0"/>
              <a:t>So to complete the rest of the </a:t>
            </a:r>
            <a:r>
              <a:rPr lang="en-US" dirty="0" err="1" smtClean="0"/>
              <a:t>mouza</a:t>
            </a:r>
            <a:r>
              <a:rPr lang="en-US" dirty="0" smtClean="0"/>
              <a:t> (65) of </a:t>
            </a:r>
            <a:r>
              <a:rPr lang="en-US" dirty="0" err="1" smtClean="0"/>
              <a:t>Savar</a:t>
            </a:r>
            <a:r>
              <a:rPr lang="en-US" dirty="0" smtClean="0"/>
              <a:t> </a:t>
            </a:r>
            <a:r>
              <a:rPr lang="en-US" dirty="0" err="1" smtClean="0"/>
              <a:t>upazila</a:t>
            </a:r>
            <a:r>
              <a:rPr lang="en-US" dirty="0" smtClean="0"/>
              <a:t> it will be needed 12 surveyor with 12 ETS machine of 8 survey season (year).</a:t>
            </a:r>
          </a:p>
          <a:p>
            <a:r>
              <a:rPr lang="en-US" dirty="0" smtClean="0"/>
              <a:t>Is it Viable for DLRS.</a:t>
            </a:r>
            <a:endParaRPr lang="en-US" dirty="0"/>
          </a:p>
          <a:p>
            <a:endParaRPr lang="en-US" dirty="0" smtClean="0"/>
          </a:p>
          <a:p>
            <a:endParaRPr lang="en-US" dirty="0"/>
          </a:p>
        </p:txBody>
      </p:sp>
      <p:sp>
        <p:nvSpPr>
          <p:cNvPr id="4" name="Title 1"/>
          <p:cNvSpPr txBox="1">
            <a:spLocks noGrp="1"/>
          </p:cNvSpPr>
          <p:nvPr>
            <p:ph type="title"/>
          </p:nvPr>
        </p:nvSpPr>
        <p:spPr>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What is needed to be Done in Digital Land Survey</a:t>
            </a:r>
            <a:endParaRPr lang="en-US" dirty="0"/>
          </a:p>
        </p:txBody>
      </p:sp>
    </p:spTree>
    <p:extLst>
      <p:ext uri="{BB962C8B-B14F-4D97-AF65-F5344CB8AC3E}">
        <p14:creationId xmlns:p14="http://schemas.microsoft.com/office/powerpoint/2010/main" val="3948392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 facing to do Digital Survey (facts)</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a:t>To </a:t>
            </a:r>
            <a:r>
              <a:rPr lang="en-US" dirty="0" smtClean="0"/>
              <a:t>approve the decision of Digital survey takes 1-2 month.</a:t>
            </a:r>
            <a:endParaRPr lang="en-US" dirty="0"/>
          </a:p>
          <a:p>
            <a:r>
              <a:rPr lang="en-US" dirty="0" smtClean="0"/>
              <a:t>Only 2 GPS for the whole country (Controlled by DLRS head Office)</a:t>
            </a:r>
          </a:p>
          <a:p>
            <a:r>
              <a:rPr lang="en-US" dirty="0" smtClean="0"/>
              <a:t>To get permission of establishing GCP Point takes 1-2 month (due to formalities)</a:t>
            </a:r>
          </a:p>
          <a:p>
            <a:r>
              <a:rPr lang="en-US" dirty="0" smtClean="0"/>
              <a:t>To get GNSS point from SOB takes 5 days.</a:t>
            </a:r>
          </a:p>
          <a:p>
            <a:r>
              <a:rPr lang="en-US" dirty="0" smtClean="0"/>
              <a:t>To get permission and budget provision for required number of Chainman, </a:t>
            </a:r>
            <a:r>
              <a:rPr lang="en-US" dirty="0" err="1" smtClean="0"/>
              <a:t>Sardar</a:t>
            </a:r>
            <a:r>
              <a:rPr lang="en-US" dirty="0" smtClean="0"/>
              <a:t> Amin takes 1-2 month.</a:t>
            </a:r>
          </a:p>
          <a:p>
            <a:r>
              <a:rPr lang="en-US" dirty="0" smtClean="0"/>
              <a:t>To appoint </a:t>
            </a:r>
            <a:r>
              <a:rPr lang="en-US" dirty="0" err="1" smtClean="0"/>
              <a:t>Sardar</a:t>
            </a:r>
            <a:r>
              <a:rPr lang="en-US" dirty="0" smtClean="0"/>
              <a:t> Amin and Chainman it takes another 1 month.</a:t>
            </a:r>
          </a:p>
          <a:p>
            <a:endParaRPr lang="en-US" dirty="0" smtClean="0"/>
          </a:p>
        </p:txBody>
      </p:sp>
    </p:spTree>
    <p:extLst>
      <p:ext uri="{BB962C8B-B14F-4D97-AF65-F5344CB8AC3E}">
        <p14:creationId xmlns:p14="http://schemas.microsoft.com/office/powerpoint/2010/main" val="2883664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1032</Words>
  <Application>Microsoft Office PowerPoint</Application>
  <PresentationFormat>On-screen Show (4:3)</PresentationFormat>
  <Paragraphs>85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Digital Land Survey implementation drawbacks for the Department of Land Records and Surveys (DLRS)</vt:lpstr>
      <vt:lpstr>What is Digital Land Survey</vt:lpstr>
      <vt:lpstr>Equipment needed for Digital Land Surveying and Preparation of Map</vt:lpstr>
      <vt:lpstr>Equipment needed for Digital Land Surveying and Preparation of Map</vt:lpstr>
      <vt:lpstr>What is Done in Digital Land Survey</vt:lpstr>
      <vt:lpstr>What is Done in Digital Land Survey</vt:lpstr>
      <vt:lpstr>PowerPoint Presentation</vt:lpstr>
      <vt:lpstr>What is needed to be Done in Digital Land Survey</vt:lpstr>
      <vt:lpstr>Problem facing to do Digital Survey (facts)</vt:lpstr>
      <vt:lpstr>Problem facing to do Digital Survey (Facts)</vt:lpstr>
      <vt:lpstr>Money involvement to equip one Zonal Settlement Office for Digital Survey and Settlement Operation.</vt:lpstr>
      <vt:lpstr>So What’s next…….</vt:lpstr>
      <vt:lpstr>So What’s next…….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Land Survey implementation drawbacks for the Department of Land Records and Surveys</dc:title>
  <dc:creator>FAHIM</dc:creator>
  <cp:lastModifiedBy>Md. Mominur Rashid</cp:lastModifiedBy>
  <cp:revision>21</cp:revision>
  <dcterms:created xsi:type="dcterms:W3CDTF">2014-10-24T04:58:58Z</dcterms:created>
  <dcterms:modified xsi:type="dcterms:W3CDTF">2015-02-16T03:34:28Z</dcterms:modified>
</cp:coreProperties>
</file>