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3" r:id="rId8"/>
    <p:sldId id="264" r:id="rId9"/>
    <p:sldId id="261" r:id="rId10"/>
    <p:sldId id="265" r:id="rId11"/>
    <p:sldId id="267" r:id="rId12"/>
    <p:sldId id="266" r:id="rId13"/>
    <p:sldId id="271"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1" d="100"/>
          <a:sy n="81" d="100"/>
        </p:scale>
        <p:origin x="-834" y="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6EEDF9BE-D782-44D4-A580-D4674E49E5F9}" type="datetimeFigureOut">
              <a:rPr lang="en-US" smtClean="0"/>
              <a:t>4/5/2015</a:t>
            </a:fld>
            <a:endParaRPr lang="en-US"/>
          </a:p>
        </p:txBody>
      </p:sp>
      <p:sp>
        <p:nvSpPr>
          <p:cNvPr id="16" name="Slide Number Placeholder 15"/>
          <p:cNvSpPr>
            <a:spLocks noGrp="1"/>
          </p:cNvSpPr>
          <p:nvPr>
            <p:ph type="sldNum" sz="quarter" idx="11"/>
          </p:nvPr>
        </p:nvSpPr>
        <p:spPr/>
        <p:txBody>
          <a:bodyPr/>
          <a:lstStyle/>
          <a:p>
            <a:fld id="{1A9BAD8F-2A99-416E-B00B-CE76827C628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EDF9BE-D782-44D4-A580-D4674E49E5F9}" type="datetimeFigureOut">
              <a:rPr lang="en-US" smtClean="0"/>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BAD8F-2A99-416E-B00B-CE76827C62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EDF9BE-D782-44D4-A580-D4674E49E5F9}" type="datetimeFigureOut">
              <a:rPr lang="en-US" smtClean="0"/>
              <a:t>4/5/2015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9BAD8F-2A99-416E-B00B-CE76827C628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6EEDF9BE-D782-44D4-A580-D4674E49E5F9}" type="datetimeFigureOut">
              <a:rPr lang="en-US" smtClean="0"/>
              <a:t>4/5/2015</a:t>
            </a:fld>
            <a:endParaRPr lang="en-US"/>
          </a:p>
        </p:txBody>
      </p:sp>
      <p:sp>
        <p:nvSpPr>
          <p:cNvPr id="15" name="Slide Number Placeholder 14"/>
          <p:cNvSpPr>
            <a:spLocks noGrp="1"/>
          </p:cNvSpPr>
          <p:nvPr>
            <p:ph type="sldNum" sz="quarter" idx="11"/>
          </p:nvPr>
        </p:nvSpPr>
        <p:spPr/>
        <p:txBody>
          <a:bodyPr/>
          <a:lstStyle/>
          <a:p>
            <a:fld id="{1A9BAD8F-2A99-416E-B00B-CE76827C628E}"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6EEDF9BE-D782-44D4-A580-D4674E49E5F9}" type="datetimeFigureOut">
              <a:rPr lang="en-US" smtClean="0"/>
              <a:t>4/5/2015</a:t>
            </a:fld>
            <a:endParaRPr lang="en-US"/>
          </a:p>
        </p:txBody>
      </p:sp>
      <p:sp>
        <p:nvSpPr>
          <p:cNvPr id="13" name="Slide Number Placeholder 12"/>
          <p:cNvSpPr>
            <a:spLocks noGrp="1"/>
          </p:cNvSpPr>
          <p:nvPr>
            <p:ph type="sldNum" sz="quarter" idx="11"/>
          </p:nvPr>
        </p:nvSpPr>
        <p:spPr/>
        <p:txBody>
          <a:bodyPr/>
          <a:lstStyle/>
          <a:p>
            <a:fld id="{1A9BAD8F-2A99-416E-B00B-CE76827C628E}"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6EEDF9BE-D782-44D4-A580-D4674E49E5F9}" type="datetimeFigureOut">
              <a:rPr lang="en-US" smtClean="0"/>
              <a:t>4/5/2015</a:t>
            </a:fld>
            <a:endParaRPr lang="en-US"/>
          </a:p>
        </p:txBody>
      </p:sp>
      <p:sp>
        <p:nvSpPr>
          <p:cNvPr id="9" name="Slide Number Placeholder 8"/>
          <p:cNvSpPr>
            <a:spLocks noGrp="1"/>
          </p:cNvSpPr>
          <p:nvPr>
            <p:ph type="sldNum" sz="quarter" idx="11"/>
          </p:nvPr>
        </p:nvSpPr>
        <p:spPr/>
        <p:txBody>
          <a:bodyPr/>
          <a:lstStyle/>
          <a:p>
            <a:fld id="{1A9BAD8F-2A99-416E-B00B-CE76827C628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6EEDF9BE-D782-44D4-A580-D4674E49E5F9}" type="datetimeFigureOut">
              <a:rPr lang="en-US" smtClean="0"/>
              <a:t>4/5/2015</a:t>
            </a:fld>
            <a:endParaRPr lang="en-US"/>
          </a:p>
        </p:txBody>
      </p:sp>
      <p:sp>
        <p:nvSpPr>
          <p:cNvPr id="15" name="Slide Number Placeholder 14"/>
          <p:cNvSpPr>
            <a:spLocks noGrp="1"/>
          </p:cNvSpPr>
          <p:nvPr>
            <p:ph type="sldNum" sz="quarter" idx="11"/>
          </p:nvPr>
        </p:nvSpPr>
        <p:spPr/>
        <p:txBody>
          <a:bodyPr/>
          <a:lstStyle/>
          <a:p>
            <a:fld id="{1A9BAD8F-2A99-416E-B00B-CE76827C628E}"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6EEDF9BE-D782-44D4-A580-D4674E49E5F9}" type="datetimeFigureOut">
              <a:rPr lang="en-US" smtClean="0"/>
              <a:t>4/5/2015</a:t>
            </a:fld>
            <a:endParaRPr lang="en-US"/>
          </a:p>
        </p:txBody>
      </p:sp>
      <p:sp>
        <p:nvSpPr>
          <p:cNvPr id="8" name="Slide Number Placeholder 7"/>
          <p:cNvSpPr>
            <a:spLocks noGrp="1"/>
          </p:cNvSpPr>
          <p:nvPr>
            <p:ph type="sldNum" sz="quarter" idx="11"/>
          </p:nvPr>
        </p:nvSpPr>
        <p:spPr/>
        <p:txBody>
          <a:bodyPr/>
          <a:lstStyle/>
          <a:p>
            <a:fld id="{1A9BAD8F-2A99-416E-B00B-CE76827C628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EEDF9BE-D782-44D4-A580-D4674E49E5F9}" type="datetimeFigureOut">
              <a:rPr lang="en-US" smtClean="0"/>
              <a:t>4/5/2015</a:t>
            </a:fld>
            <a:endParaRPr lang="en-US"/>
          </a:p>
        </p:txBody>
      </p:sp>
      <p:sp>
        <p:nvSpPr>
          <p:cNvPr id="6" name="Slide Number Placeholder 5"/>
          <p:cNvSpPr>
            <a:spLocks noGrp="1"/>
          </p:cNvSpPr>
          <p:nvPr>
            <p:ph type="sldNum" sz="quarter" idx="11"/>
          </p:nvPr>
        </p:nvSpPr>
        <p:spPr/>
        <p:txBody>
          <a:bodyPr/>
          <a:lstStyle/>
          <a:p>
            <a:fld id="{1A9BAD8F-2A99-416E-B00B-CE76827C628E}"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6EEDF9BE-D782-44D4-A580-D4674E49E5F9}" type="datetimeFigureOut">
              <a:rPr lang="en-US" smtClean="0"/>
              <a:t>4/5/2015</a:t>
            </a:fld>
            <a:endParaRPr lang="en-US"/>
          </a:p>
        </p:txBody>
      </p:sp>
      <p:sp>
        <p:nvSpPr>
          <p:cNvPr id="16" name="Slide Number Placeholder 15"/>
          <p:cNvSpPr>
            <a:spLocks noGrp="1"/>
          </p:cNvSpPr>
          <p:nvPr>
            <p:ph type="sldNum" sz="quarter" idx="11"/>
          </p:nvPr>
        </p:nvSpPr>
        <p:spPr/>
        <p:txBody>
          <a:bodyPr/>
          <a:lstStyle/>
          <a:p>
            <a:fld id="{1A9BAD8F-2A99-416E-B00B-CE76827C628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6EEDF9BE-D782-44D4-A580-D4674E49E5F9}" type="datetimeFigureOut">
              <a:rPr lang="en-US" smtClean="0"/>
              <a:t>4/5/2015</a:t>
            </a:fld>
            <a:endParaRPr lang="en-US"/>
          </a:p>
        </p:txBody>
      </p:sp>
      <p:sp>
        <p:nvSpPr>
          <p:cNvPr id="14" name="Slide Number Placeholder 13"/>
          <p:cNvSpPr>
            <a:spLocks noGrp="1"/>
          </p:cNvSpPr>
          <p:nvPr>
            <p:ph type="sldNum" sz="quarter" idx="11"/>
          </p:nvPr>
        </p:nvSpPr>
        <p:spPr/>
        <p:txBody>
          <a:bodyPr/>
          <a:lstStyle/>
          <a:p>
            <a:fld id="{1A9BAD8F-2A99-416E-B00B-CE76827C628E}"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6EEDF9BE-D782-44D4-A580-D4674E49E5F9}" type="datetimeFigureOut">
              <a:rPr lang="en-US" smtClean="0"/>
              <a:t>4/5/2015</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A9BAD8F-2A99-416E-B00B-CE76827C628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 y="1295400"/>
            <a:ext cx="8991600" cy="2590800"/>
          </a:xfrm>
        </p:spPr>
        <p:txBody>
          <a:bodyPr>
            <a:noAutofit/>
          </a:bodyPr>
          <a:lstStyle/>
          <a:p>
            <a:pPr algn="ctr"/>
            <a:r>
              <a:rPr lang="en-US" sz="4400" dirty="0" smtClean="0"/>
              <a:t>Ray of Hope for preparation of continuous Cadastral Map through </a:t>
            </a:r>
            <a:r>
              <a:rPr lang="en-US" sz="4400" dirty="0" err="1" smtClean="0"/>
              <a:t>Orthophoto</a:t>
            </a:r>
            <a:r>
              <a:rPr lang="en-US" sz="4400" dirty="0" smtClean="0"/>
              <a:t> derived from Aerial Photograph with the help of Survey of Bangladesh (SOB)</a:t>
            </a:r>
            <a:endParaRPr lang="en-US" sz="4400" dirty="0"/>
          </a:p>
        </p:txBody>
      </p:sp>
      <p:sp>
        <p:nvSpPr>
          <p:cNvPr id="3" name="Subtitle 2"/>
          <p:cNvSpPr>
            <a:spLocks noGrp="1"/>
          </p:cNvSpPr>
          <p:nvPr>
            <p:ph type="subTitle" idx="1"/>
          </p:nvPr>
        </p:nvSpPr>
        <p:spPr>
          <a:xfrm>
            <a:off x="2057400" y="4648200"/>
            <a:ext cx="6172200" cy="1295400"/>
          </a:xfrm>
        </p:spPr>
        <p:txBody>
          <a:bodyPr>
            <a:normAutofit/>
          </a:bodyPr>
          <a:lstStyle/>
          <a:p>
            <a:pPr algn="ctr"/>
            <a:r>
              <a:rPr lang="en-US" dirty="0" smtClean="0"/>
              <a:t>By</a:t>
            </a:r>
          </a:p>
          <a:p>
            <a:pPr algn="ctr"/>
            <a:r>
              <a:rPr lang="en-US" dirty="0" smtClean="0"/>
              <a:t>Md. </a:t>
            </a:r>
            <a:r>
              <a:rPr lang="en-US" dirty="0" err="1" smtClean="0"/>
              <a:t>Mominur</a:t>
            </a:r>
            <a:r>
              <a:rPr lang="en-US" dirty="0" smtClean="0"/>
              <a:t> Rashid</a:t>
            </a:r>
          </a:p>
          <a:p>
            <a:pPr algn="ctr"/>
            <a:r>
              <a:rPr lang="en-US" dirty="0" smtClean="0"/>
              <a:t>Charge Officer, Dhaka Settlement</a:t>
            </a:r>
            <a:endParaRPr lang="en-US" dirty="0"/>
          </a:p>
        </p:txBody>
      </p:sp>
    </p:spTree>
    <p:extLst>
      <p:ext uri="{BB962C8B-B14F-4D97-AF65-F5344CB8AC3E}">
        <p14:creationId xmlns:p14="http://schemas.microsoft.com/office/powerpoint/2010/main" val="205152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1"/>
            <a:ext cx="8839200" cy="5755422"/>
          </a:xfrm>
          <a:prstGeom prst="rect">
            <a:avLst/>
          </a:prstGeom>
        </p:spPr>
        <p:txBody>
          <a:bodyPr wrap="square">
            <a:spAutoFit/>
          </a:bodyPr>
          <a:lstStyle/>
          <a:p>
            <a:r>
              <a:rPr lang="en-US" sz="3200" b="1" dirty="0" smtClean="0"/>
              <a:t>Why ground </a:t>
            </a:r>
            <a:r>
              <a:rPr lang="en-US" sz="3200" b="1" dirty="0" err="1" smtClean="0"/>
              <a:t>truthing</a:t>
            </a:r>
            <a:r>
              <a:rPr lang="en-US" sz="3200" b="1" dirty="0" smtClean="0"/>
              <a:t> is made?</a:t>
            </a:r>
          </a:p>
          <a:p>
            <a:pPr marL="285750" indent="-285750">
              <a:buFont typeface="Arial" pitchFamily="34" charset="0"/>
              <a:buChar char="•"/>
            </a:pPr>
            <a:r>
              <a:rPr lang="en-US" sz="2400" dirty="0" smtClean="0"/>
              <a:t>Field boundaries obscured by tree cover (Vertices closed by field measurements) </a:t>
            </a:r>
          </a:p>
          <a:p>
            <a:pPr marL="285750" indent="-285750">
              <a:buFont typeface="Arial" pitchFamily="34" charset="0"/>
              <a:buChar char="•"/>
            </a:pPr>
            <a:r>
              <a:rPr lang="en-US" sz="2400" dirty="0" smtClean="0"/>
              <a:t>Plot boundaries not clear on the image </a:t>
            </a:r>
          </a:p>
          <a:p>
            <a:pPr marL="285750" indent="-285750">
              <a:buFont typeface="Arial" pitchFamily="34" charset="0"/>
              <a:buChar char="•"/>
            </a:pPr>
            <a:r>
              <a:rPr lang="en-US" sz="2400" dirty="0" smtClean="0"/>
              <a:t>Govt. land under holding (cadastral plot showing subplots on image) by individuals </a:t>
            </a:r>
          </a:p>
          <a:p>
            <a:pPr marL="285750" indent="-285750">
              <a:buFont typeface="Arial" pitchFamily="34" charset="0"/>
              <a:buChar char="•"/>
            </a:pPr>
            <a:r>
              <a:rPr lang="en-US" sz="2400" dirty="0" smtClean="0"/>
              <a:t>Acquisition of plots (road and other infrastructure like Tank/ Canal/ Water Harvesting Structures (WHS) showing no plot boundary on image but multiple plots on cadastral map &amp; Record of Rights (ROR) Alteration of plot boundaries (locally) by owners </a:t>
            </a:r>
          </a:p>
          <a:p>
            <a:pPr marL="285750" indent="-285750">
              <a:buFont typeface="Arial" pitchFamily="34" charset="0"/>
              <a:buChar char="•"/>
            </a:pPr>
            <a:r>
              <a:rPr lang="en-US" sz="2400" dirty="0" smtClean="0"/>
              <a:t>Verification of same plot in ROR </a:t>
            </a:r>
          </a:p>
          <a:p>
            <a:pPr marL="285750" indent="-285750">
              <a:buFont typeface="Arial" pitchFamily="34" charset="0"/>
              <a:buChar char="•"/>
            </a:pPr>
            <a:r>
              <a:rPr lang="en-US" sz="2400" dirty="0" smtClean="0"/>
              <a:t>Encroachment of land (Temple/ Trust board land, canal and road side, Government land) for which cadastral plot boundary and image boundary not matching </a:t>
            </a:r>
          </a:p>
          <a:p>
            <a:pPr marL="285750" indent="-285750">
              <a:buFont typeface="Arial" pitchFamily="34" charset="0"/>
              <a:buChar char="•"/>
            </a:pPr>
            <a:r>
              <a:rPr lang="en-US" sz="2400" dirty="0" smtClean="0"/>
              <a:t>Water channel (disused) encroached by nearby plot owners. </a:t>
            </a:r>
            <a:endParaRPr lang="en-US" sz="2400" dirty="0"/>
          </a:p>
        </p:txBody>
      </p:sp>
    </p:spTree>
    <p:extLst>
      <p:ext uri="{BB962C8B-B14F-4D97-AF65-F5344CB8AC3E}">
        <p14:creationId xmlns:p14="http://schemas.microsoft.com/office/powerpoint/2010/main" val="3916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839200" cy="5386090"/>
          </a:xfrm>
          <a:prstGeom prst="rect">
            <a:avLst/>
          </a:prstGeom>
        </p:spPr>
        <p:txBody>
          <a:bodyPr wrap="square">
            <a:spAutoFit/>
          </a:bodyPr>
          <a:lstStyle/>
          <a:p>
            <a:pPr algn="r"/>
            <a:r>
              <a:rPr lang="en-US" sz="2400" b="1" dirty="0" smtClean="0"/>
              <a:t>Why ground </a:t>
            </a:r>
            <a:r>
              <a:rPr lang="en-US" sz="2400" b="1" dirty="0" err="1" smtClean="0"/>
              <a:t>truthing</a:t>
            </a:r>
            <a:r>
              <a:rPr lang="en-US" sz="2400" b="1" dirty="0" smtClean="0"/>
              <a:t> is made? (cont..)</a:t>
            </a:r>
          </a:p>
          <a:p>
            <a:pPr marL="457200" indent="-457200">
              <a:buFont typeface="Arial" pitchFamily="34" charset="0"/>
              <a:buChar char="•"/>
            </a:pPr>
            <a:r>
              <a:rPr lang="en-US" sz="2400" dirty="0" smtClean="0"/>
              <a:t>Cadastral map showing two plots but on the image it is one plot Cadastral map showing one plot but on the image it is two plot </a:t>
            </a:r>
          </a:p>
          <a:p>
            <a:pPr marL="457200" indent="-457200">
              <a:buFont typeface="Arial" pitchFamily="34" charset="0"/>
              <a:buChar char="•"/>
            </a:pPr>
            <a:r>
              <a:rPr lang="en-US" sz="2400" dirty="0" smtClean="0"/>
              <a:t>Boundary plot (village boundary) truncated due to acquisition of adjacent plot of another village by same owner and subsequent removal of common boundary </a:t>
            </a:r>
          </a:p>
          <a:p>
            <a:pPr marL="457200" indent="-457200">
              <a:buFont typeface="Arial" pitchFamily="34" charset="0"/>
              <a:buChar char="•"/>
            </a:pPr>
            <a:r>
              <a:rPr lang="en-US" sz="2400" dirty="0" smtClean="0"/>
              <a:t>Village boundary (boundary plot) vector changed after construction of Water Harvesting Structures (WHS) </a:t>
            </a:r>
          </a:p>
          <a:p>
            <a:pPr marL="457200" indent="-457200">
              <a:buFont typeface="Arial" pitchFamily="34" charset="0"/>
              <a:buChar char="•"/>
            </a:pPr>
            <a:r>
              <a:rPr lang="en-US" sz="2400" dirty="0" smtClean="0"/>
              <a:t>Linear measurements in two villages to check the map accuracy </a:t>
            </a:r>
          </a:p>
          <a:p>
            <a:pPr marL="457200" indent="-457200">
              <a:buFont typeface="Arial" pitchFamily="34" charset="0"/>
              <a:buChar char="•"/>
            </a:pPr>
            <a:r>
              <a:rPr lang="en-US" sz="2400" dirty="0" smtClean="0"/>
              <a:t>Sample DGPS observation on plot corner (vertices) and post plotting for accuracy checking </a:t>
            </a:r>
          </a:p>
          <a:p>
            <a:pPr marL="457200" indent="-457200">
              <a:buFont typeface="Arial" pitchFamily="34" charset="0"/>
              <a:buChar char="•"/>
            </a:pPr>
            <a:r>
              <a:rPr lang="en-US" sz="2400" dirty="0" smtClean="0"/>
              <a:t>Ground truth on zero fill parcels, part/divide /Joint parcels were undertaken and </a:t>
            </a:r>
            <a:r>
              <a:rPr lang="en-US" sz="2400" dirty="0" err="1" smtClean="0"/>
              <a:t>Geocoordinates</a:t>
            </a:r>
            <a:r>
              <a:rPr lang="en-US" sz="2400" dirty="0" smtClean="0"/>
              <a:t> were taken up using DGPS (RTK) at few checkpoints for accuracy checking. </a:t>
            </a:r>
            <a:endParaRPr lang="en-US" sz="2400" dirty="0"/>
          </a:p>
        </p:txBody>
      </p:sp>
    </p:spTree>
    <p:extLst>
      <p:ext uri="{BB962C8B-B14F-4D97-AF65-F5344CB8AC3E}">
        <p14:creationId xmlns:p14="http://schemas.microsoft.com/office/powerpoint/2010/main" val="2111517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595"/>
            <a:ext cx="8991600" cy="6986528"/>
          </a:xfrm>
          <a:prstGeom prst="rect">
            <a:avLst/>
          </a:prstGeom>
        </p:spPr>
        <p:txBody>
          <a:bodyPr wrap="square">
            <a:spAutoFit/>
          </a:bodyPr>
          <a:lstStyle/>
          <a:p>
            <a:pPr algn="ctr"/>
            <a:r>
              <a:rPr lang="en-US" sz="3200" b="1" dirty="0" smtClean="0"/>
              <a:t>How Accuracy Checking is made?</a:t>
            </a:r>
          </a:p>
          <a:p>
            <a:r>
              <a:rPr lang="en-US" sz="3200" dirty="0" smtClean="0"/>
              <a:t>Accuracy of data sets will be checked in 3 steps. </a:t>
            </a:r>
          </a:p>
          <a:p>
            <a:pPr marL="457200" indent="-457200">
              <a:buFont typeface="Arial" pitchFamily="34" charset="0"/>
              <a:buChar char="•"/>
            </a:pPr>
            <a:r>
              <a:rPr lang="en-US" sz="3200" dirty="0" smtClean="0"/>
              <a:t>First step involves comparison of geo-coordinates (of randomly selected points) generated by computer with that of actually observed through DGPS. </a:t>
            </a:r>
          </a:p>
          <a:p>
            <a:pPr marL="457200" indent="-457200">
              <a:buFont typeface="Arial" pitchFamily="34" charset="0"/>
              <a:buChar char="•"/>
            </a:pPr>
            <a:r>
              <a:rPr lang="en-US" sz="3200" dirty="0" smtClean="0"/>
              <a:t>Second step involves comparison of length measurement (of tie lines) generated by computer with that of actual field measurement. </a:t>
            </a:r>
          </a:p>
          <a:p>
            <a:pPr marL="457200" indent="-457200">
              <a:buFont typeface="Arial" pitchFamily="34" charset="0"/>
              <a:buChar char="•"/>
            </a:pPr>
            <a:r>
              <a:rPr lang="en-US" sz="3200" dirty="0" smtClean="0"/>
              <a:t>Third step involves comparison of boundary measurements (of randomly selected parcels) generated from image data set with that of actual field measurements. The results of these three steps of accuracy checking are discussed below</a:t>
            </a:r>
            <a:endParaRPr lang="en-US" sz="3200" dirty="0"/>
          </a:p>
        </p:txBody>
      </p:sp>
    </p:spTree>
    <p:extLst>
      <p:ext uri="{BB962C8B-B14F-4D97-AF65-F5344CB8AC3E}">
        <p14:creationId xmlns:p14="http://schemas.microsoft.com/office/powerpoint/2010/main" val="961243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8839200" cy="4953000"/>
          </a:xfrm>
        </p:spPr>
        <p:txBody>
          <a:bodyPr>
            <a:noAutofit/>
          </a:bodyPr>
          <a:lstStyle/>
          <a:p>
            <a:pPr>
              <a:buFont typeface="Wingdings" pitchFamily="2" charset="2"/>
              <a:buChar char="Ø"/>
            </a:pPr>
            <a:r>
              <a:rPr lang="en-US" sz="3200" dirty="0" smtClean="0"/>
              <a:t>Within one day 1 Draftsman can produce 1 or 2 </a:t>
            </a:r>
            <a:r>
              <a:rPr lang="en-US" sz="3200" dirty="0" err="1" smtClean="0"/>
              <a:t>mouza</a:t>
            </a:r>
            <a:r>
              <a:rPr lang="en-US" sz="3200" dirty="0" smtClean="0"/>
              <a:t> map (80% work) in staying office.</a:t>
            </a:r>
          </a:p>
          <a:p>
            <a:pPr>
              <a:buFont typeface="Wingdings" pitchFamily="2" charset="2"/>
              <a:buChar char="Ø"/>
            </a:pPr>
            <a:r>
              <a:rPr lang="en-US" sz="3200" dirty="0" smtClean="0"/>
              <a:t>20% work will be done in field using GNSS/ ETS/ etc.</a:t>
            </a:r>
          </a:p>
          <a:p>
            <a:pPr>
              <a:buFont typeface="Wingdings" pitchFamily="2" charset="2"/>
              <a:buChar char="Ø"/>
            </a:pPr>
            <a:r>
              <a:rPr lang="en-US" sz="3200" dirty="0" smtClean="0"/>
              <a:t>No extra money expenditure will be needed for data collection purchase of extra ETS/ GNSS machine. One time expenditure will be needed for purchasing data from SOB and purchasing Digital Computerized 3D stereoscope.</a:t>
            </a:r>
            <a:endParaRPr lang="en-US" sz="3200" dirty="0"/>
          </a:p>
        </p:txBody>
      </p:sp>
      <p:sp>
        <p:nvSpPr>
          <p:cNvPr id="2" name="Title 1"/>
          <p:cNvSpPr>
            <a:spLocks noGrp="1"/>
          </p:cNvSpPr>
          <p:nvPr>
            <p:ph type="title"/>
          </p:nvPr>
        </p:nvSpPr>
        <p:spPr>
          <a:xfrm>
            <a:off x="609600" y="228600"/>
            <a:ext cx="7543800" cy="914400"/>
          </a:xfrm>
        </p:spPr>
        <p:txBody>
          <a:bodyPr/>
          <a:lstStyle/>
          <a:p>
            <a:r>
              <a:rPr lang="en-US" dirty="0" smtClean="0"/>
              <a:t>Benefits</a:t>
            </a:r>
            <a:endParaRPr lang="en-US" dirty="0"/>
          </a:p>
        </p:txBody>
      </p:sp>
    </p:spTree>
    <p:extLst>
      <p:ext uri="{BB962C8B-B14F-4D97-AF65-F5344CB8AC3E}">
        <p14:creationId xmlns:p14="http://schemas.microsoft.com/office/powerpoint/2010/main" val="8716456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0"/>
            <a:ext cx="7543800" cy="2152650"/>
          </a:xfrm>
        </p:spPr>
        <p:txBody>
          <a:bodyPr/>
          <a:lstStyle/>
          <a:p>
            <a:pPr algn="ctr"/>
            <a:r>
              <a:rPr lang="en-US" dirty="0" smtClean="0"/>
              <a:t>Thanks</a:t>
            </a:r>
            <a:endParaRPr lang="en-US" dirty="0"/>
          </a:p>
        </p:txBody>
      </p:sp>
    </p:spTree>
    <p:extLst>
      <p:ext uri="{BB962C8B-B14F-4D97-AF65-F5344CB8AC3E}">
        <p14:creationId xmlns:p14="http://schemas.microsoft.com/office/powerpoint/2010/main" val="2876027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86800" cy="6124754"/>
          </a:xfrm>
          <a:prstGeom prst="rect">
            <a:avLst/>
          </a:prstGeom>
        </p:spPr>
        <p:txBody>
          <a:bodyPr wrap="square">
            <a:spAutoFit/>
          </a:bodyPr>
          <a:lstStyle/>
          <a:p>
            <a:pPr algn="ctr"/>
            <a:r>
              <a:rPr lang="en-US" sz="2800" b="1" dirty="0" smtClean="0"/>
              <a:t>Introduction/ Ray of Hope</a:t>
            </a:r>
          </a:p>
          <a:p>
            <a:r>
              <a:rPr lang="en-US" sz="2800" dirty="0" smtClean="0"/>
              <a:t> </a:t>
            </a:r>
          </a:p>
          <a:p>
            <a:pPr marL="457200" indent="-457200">
              <a:buFont typeface="Arial" pitchFamily="34" charset="0"/>
              <a:buChar char="•"/>
            </a:pPr>
            <a:r>
              <a:rPr lang="en-US" sz="2800" dirty="0" smtClean="0"/>
              <a:t>Generation of Cadastral maps is possible through High-tech survey methods using Ortho-images, DGPS/ GNSS and ETS. </a:t>
            </a:r>
          </a:p>
          <a:p>
            <a:pPr marL="457200" indent="-457200">
              <a:buFont typeface="Arial" pitchFamily="34" charset="0"/>
              <a:buChar char="•"/>
            </a:pPr>
            <a:r>
              <a:rPr lang="en-US" sz="2800" dirty="0" smtClean="0"/>
              <a:t>Cadastral boundary vectors obtained from </a:t>
            </a:r>
            <a:r>
              <a:rPr lang="en-US" sz="2800" dirty="0" err="1" smtClean="0"/>
              <a:t>ortho</a:t>
            </a:r>
            <a:r>
              <a:rPr lang="en-US" sz="2800" dirty="0" smtClean="0"/>
              <a:t>-images are used as base maps and obscured/difficult areas (not delineated/mapped from </a:t>
            </a:r>
            <a:r>
              <a:rPr lang="en-US" sz="2800" dirty="0" err="1" smtClean="0"/>
              <a:t>ortho</a:t>
            </a:r>
            <a:r>
              <a:rPr lang="en-US" sz="2800" dirty="0" smtClean="0"/>
              <a:t>-images) are surveyed using DGPS/GNSS and ETS. </a:t>
            </a:r>
          </a:p>
          <a:p>
            <a:pPr marL="457200" indent="-457200">
              <a:buFont typeface="Arial" pitchFamily="34" charset="0"/>
              <a:buChar char="•"/>
            </a:pPr>
            <a:r>
              <a:rPr lang="en-US" sz="2800" dirty="0" smtClean="0"/>
              <a:t>The vector datasets thus derived through Remote Sensing/DGPS/GNSS/ETS survey are integrated in GIS environment to generate the base cadastral vector datasets for further settlement/ title (ROR) confirmation activities. </a:t>
            </a:r>
            <a:endParaRPr lang="en-US" sz="2800" dirty="0"/>
          </a:p>
        </p:txBody>
      </p:sp>
    </p:spTree>
    <p:extLst>
      <p:ext uri="{BB962C8B-B14F-4D97-AF65-F5344CB8AC3E}">
        <p14:creationId xmlns:p14="http://schemas.microsoft.com/office/powerpoint/2010/main" val="1498766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983" y="381000"/>
            <a:ext cx="8839200" cy="5693866"/>
          </a:xfrm>
          <a:prstGeom prst="rect">
            <a:avLst/>
          </a:prstGeom>
        </p:spPr>
        <p:txBody>
          <a:bodyPr wrap="square">
            <a:spAutoFit/>
          </a:bodyPr>
          <a:lstStyle/>
          <a:p>
            <a:pPr algn="ctr"/>
            <a:r>
              <a:rPr lang="en-US" sz="2800" b="1" dirty="0" smtClean="0"/>
              <a:t>Objective:</a:t>
            </a:r>
          </a:p>
          <a:p>
            <a:pPr marL="457200" indent="-457200">
              <a:buFont typeface="Arial" pitchFamily="34" charset="0"/>
              <a:buChar char="•"/>
            </a:pPr>
            <a:r>
              <a:rPr lang="en-US" sz="2800" dirty="0" smtClean="0"/>
              <a:t>To generate cadastral maps by using high-tech survey methods using topographic map derived from </a:t>
            </a:r>
            <a:r>
              <a:rPr lang="en-US" sz="2800" dirty="0" err="1" smtClean="0"/>
              <a:t>ortho</a:t>
            </a:r>
            <a:r>
              <a:rPr lang="en-US" sz="2800" dirty="0" smtClean="0"/>
              <a:t>-images, DGPS/ GNSS and ETS. </a:t>
            </a:r>
          </a:p>
          <a:p>
            <a:pPr marL="457200" indent="-457200">
              <a:buFont typeface="Arial" pitchFamily="34" charset="0"/>
              <a:buChar char="•"/>
            </a:pPr>
            <a:r>
              <a:rPr lang="en-US" sz="2800" dirty="0" smtClean="0"/>
              <a:t>To get continuous series of </a:t>
            </a:r>
            <a:r>
              <a:rPr lang="en-US" sz="2800" dirty="0" err="1" smtClean="0"/>
              <a:t>mouza</a:t>
            </a:r>
            <a:r>
              <a:rPr lang="en-US" sz="2800" dirty="0" smtClean="0"/>
              <a:t> maps in limited time. </a:t>
            </a:r>
          </a:p>
          <a:p>
            <a:pPr marL="457200" indent="-457200">
              <a:buFont typeface="Arial" pitchFamily="34" charset="0"/>
              <a:buChar char="•"/>
            </a:pPr>
            <a:r>
              <a:rPr lang="en-US" sz="2800" dirty="0" smtClean="0"/>
              <a:t>To store the cadastral maps in digital format (storing &amp; updating cadastral maps using state-of-art technology) and to use this as base for all type of revenue administration and development planning. </a:t>
            </a:r>
          </a:p>
          <a:p>
            <a:pPr marL="342900" indent="-342900">
              <a:buFont typeface="Arial" pitchFamily="34" charset="0"/>
              <a:buChar char="•"/>
            </a:pPr>
            <a:r>
              <a:rPr lang="en-US" sz="2800" dirty="0" smtClean="0"/>
              <a:t>  To generate Land Information System (LIS) for </a:t>
            </a:r>
            <a:r>
              <a:rPr lang="en-US" sz="2800" dirty="0" err="1" smtClean="0"/>
              <a:t>Tahasils</a:t>
            </a:r>
            <a:r>
              <a:rPr lang="en-US" sz="2800" dirty="0" smtClean="0"/>
              <a:t>/ Country. </a:t>
            </a:r>
          </a:p>
          <a:p>
            <a:pPr marL="457200" indent="-457200">
              <a:buFont typeface="Arial" pitchFamily="34" charset="0"/>
              <a:buChar char="•"/>
            </a:pPr>
            <a:r>
              <a:rPr lang="en-US" sz="2800" dirty="0" smtClean="0"/>
              <a:t>To Lower the cost of Cadastral survey.</a:t>
            </a:r>
          </a:p>
          <a:p>
            <a:pPr marL="457200" indent="-457200">
              <a:buFont typeface="Arial" pitchFamily="34" charset="0"/>
              <a:buChar char="•"/>
            </a:pPr>
            <a:r>
              <a:rPr lang="en-US" sz="2800" dirty="0" smtClean="0"/>
              <a:t>To speed up map generation with minimum time.</a:t>
            </a:r>
            <a:endParaRPr lang="en-US" sz="2800" dirty="0"/>
          </a:p>
        </p:txBody>
      </p:sp>
    </p:spTree>
    <p:extLst>
      <p:ext uri="{BB962C8B-B14F-4D97-AF65-F5344CB8AC3E}">
        <p14:creationId xmlns:p14="http://schemas.microsoft.com/office/powerpoint/2010/main" val="1329566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09" y="65314"/>
            <a:ext cx="8991600" cy="2062103"/>
          </a:xfrm>
          <a:prstGeom prst="rect">
            <a:avLst/>
          </a:prstGeom>
        </p:spPr>
        <p:txBody>
          <a:bodyPr wrap="square">
            <a:spAutoFit/>
          </a:bodyPr>
          <a:lstStyle/>
          <a:p>
            <a:pPr algn="ctr"/>
            <a:r>
              <a:rPr lang="en-US" sz="3200" b="1" dirty="0" smtClean="0"/>
              <a:t>Methodology</a:t>
            </a:r>
          </a:p>
          <a:p>
            <a:pPr marL="457200" indent="-457200">
              <a:buFont typeface="Arial" pitchFamily="34" charset="0"/>
              <a:buChar char="•"/>
            </a:pPr>
            <a:r>
              <a:rPr lang="en-US" sz="2400" dirty="0" smtClean="0"/>
              <a:t>Survey of Bangladesh (SOB) has high quality topographic map based on  </a:t>
            </a:r>
            <a:r>
              <a:rPr lang="en-US" sz="2400" dirty="0" err="1" smtClean="0"/>
              <a:t>ortho</a:t>
            </a:r>
            <a:r>
              <a:rPr lang="en-US" sz="2400" dirty="0" smtClean="0"/>
              <a:t>-photo derived from Aerial photography. </a:t>
            </a:r>
          </a:p>
          <a:p>
            <a:pPr marL="457200" indent="-457200">
              <a:buFont typeface="Arial" pitchFamily="34" charset="0"/>
              <a:buChar char="•"/>
            </a:pPr>
            <a:r>
              <a:rPr lang="en-US" sz="2400" dirty="0" smtClean="0"/>
              <a:t>Acquisition of digital stereo topographic map data from Survey of Bangladesh (SOB).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11" y="3200400"/>
            <a:ext cx="4664326" cy="312085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66585" y="3209109"/>
            <a:ext cx="4246787" cy="3112149"/>
          </a:xfrm>
          <a:prstGeom prst="rect">
            <a:avLst/>
          </a:prstGeom>
        </p:spPr>
      </p:pic>
    </p:spTree>
    <p:extLst>
      <p:ext uri="{BB962C8B-B14F-4D97-AF65-F5344CB8AC3E}">
        <p14:creationId xmlns:p14="http://schemas.microsoft.com/office/powerpoint/2010/main" val="1917411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9144000" cy="2308324"/>
          </a:xfrm>
          <a:prstGeom prst="rect">
            <a:avLst/>
          </a:prstGeom>
        </p:spPr>
        <p:txBody>
          <a:bodyPr wrap="square">
            <a:spAutoFit/>
          </a:bodyPr>
          <a:lstStyle/>
          <a:p>
            <a:pPr algn="r"/>
            <a:r>
              <a:rPr lang="en-US" sz="3600" b="1" dirty="0" smtClean="0"/>
              <a:t>Methodology (cont..)</a:t>
            </a:r>
            <a:endParaRPr lang="en-US" sz="3600" dirty="0" smtClean="0"/>
          </a:p>
          <a:p>
            <a:pPr marL="571500" indent="-571500">
              <a:buFont typeface="Arial" pitchFamily="34" charset="0"/>
              <a:buChar char="•"/>
            </a:pPr>
            <a:r>
              <a:rPr lang="en-US" sz="3600" dirty="0" smtClean="0"/>
              <a:t>Plot level </a:t>
            </a:r>
            <a:r>
              <a:rPr lang="en-US" sz="3600" dirty="0" err="1" smtClean="0"/>
              <a:t>vectorisation</a:t>
            </a:r>
            <a:r>
              <a:rPr lang="en-US" sz="3600" dirty="0" smtClean="0"/>
              <a:t> &amp; map generation from topographic map (</a:t>
            </a:r>
            <a:r>
              <a:rPr lang="en-US" sz="3600" dirty="0" err="1" smtClean="0"/>
              <a:t>ortho</a:t>
            </a:r>
            <a:r>
              <a:rPr lang="en-US" sz="3600" dirty="0" smtClean="0"/>
              <a:t> image) through digital stereoscope.</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524124"/>
            <a:ext cx="5838825" cy="4170589"/>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59544" y="5446938"/>
            <a:ext cx="3667125" cy="1247775"/>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11647" y="2524125"/>
            <a:ext cx="3604049" cy="1438275"/>
          </a:xfrm>
          <a:prstGeom prst="rect">
            <a:avLst/>
          </a:prstGeom>
        </p:spPr>
      </p:pic>
    </p:spTree>
    <p:extLst>
      <p:ext uri="{BB962C8B-B14F-4D97-AF65-F5344CB8AC3E}">
        <p14:creationId xmlns:p14="http://schemas.microsoft.com/office/powerpoint/2010/main" val="4009310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7" y="3200400"/>
            <a:ext cx="9181011" cy="3514263"/>
          </a:xfrm>
          <a:prstGeom prst="rect">
            <a:avLst/>
          </a:prstGeom>
        </p:spPr>
      </p:pic>
      <p:sp>
        <p:nvSpPr>
          <p:cNvPr id="3" name="Rectangle 2"/>
          <p:cNvSpPr/>
          <p:nvPr/>
        </p:nvSpPr>
        <p:spPr>
          <a:xfrm>
            <a:off x="0" y="304800"/>
            <a:ext cx="9144000" cy="2862322"/>
          </a:xfrm>
          <a:prstGeom prst="rect">
            <a:avLst/>
          </a:prstGeom>
        </p:spPr>
        <p:txBody>
          <a:bodyPr wrap="square">
            <a:spAutoFit/>
          </a:bodyPr>
          <a:lstStyle/>
          <a:p>
            <a:pPr algn="ctr"/>
            <a:r>
              <a:rPr lang="en-US" sz="3600" dirty="0" smtClean="0"/>
              <a:t>Picture of Digital computerized 3D Stereoscope.</a:t>
            </a:r>
          </a:p>
          <a:p>
            <a:pPr algn="ctr"/>
            <a:endParaRPr lang="en-US" sz="3600" dirty="0" smtClean="0"/>
          </a:p>
          <a:p>
            <a:pPr algn="ctr"/>
            <a:r>
              <a:rPr lang="en-US" sz="3600" dirty="0" smtClean="0"/>
              <a:t>Here if plot corner is given as click in one monitor then plot layout is made automatically in another monitor</a:t>
            </a:r>
          </a:p>
        </p:txBody>
      </p:sp>
    </p:spTree>
    <p:extLst>
      <p:ext uri="{BB962C8B-B14F-4D97-AF65-F5344CB8AC3E}">
        <p14:creationId xmlns:p14="http://schemas.microsoft.com/office/powerpoint/2010/main" val="1546420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6" y="1600200"/>
            <a:ext cx="9144000" cy="4248000"/>
          </a:xfrm>
          <a:prstGeom prst="rect">
            <a:avLst/>
          </a:prstGeom>
        </p:spPr>
      </p:pic>
      <p:sp>
        <p:nvSpPr>
          <p:cNvPr id="3" name="Rectangle 2"/>
          <p:cNvSpPr/>
          <p:nvPr/>
        </p:nvSpPr>
        <p:spPr>
          <a:xfrm>
            <a:off x="0" y="304800"/>
            <a:ext cx="9144000" cy="646331"/>
          </a:xfrm>
          <a:prstGeom prst="rect">
            <a:avLst/>
          </a:prstGeom>
        </p:spPr>
        <p:txBody>
          <a:bodyPr wrap="square">
            <a:spAutoFit/>
          </a:bodyPr>
          <a:lstStyle/>
          <a:p>
            <a:pPr algn="ctr"/>
            <a:r>
              <a:rPr lang="en-US" sz="3600" dirty="0" smtClean="0"/>
              <a:t>Picture of Ortho-photo (image)</a:t>
            </a:r>
          </a:p>
        </p:txBody>
      </p:sp>
    </p:spTree>
    <p:extLst>
      <p:ext uri="{BB962C8B-B14F-4D97-AF65-F5344CB8AC3E}">
        <p14:creationId xmlns:p14="http://schemas.microsoft.com/office/powerpoint/2010/main" val="1907969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834" y="0"/>
            <a:ext cx="5533293" cy="33528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4739" y="3352800"/>
            <a:ext cx="6076604" cy="3276600"/>
          </a:xfrm>
          <a:prstGeom prst="rect">
            <a:avLst/>
          </a:prstGeom>
        </p:spPr>
      </p:pic>
      <p:sp>
        <p:nvSpPr>
          <p:cNvPr id="4" name="Rectangle 3"/>
          <p:cNvSpPr/>
          <p:nvPr/>
        </p:nvSpPr>
        <p:spPr>
          <a:xfrm>
            <a:off x="5568126" y="304800"/>
            <a:ext cx="3575873" cy="2308324"/>
          </a:xfrm>
          <a:prstGeom prst="rect">
            <a:avLst/>
          </a:prstGeom>
        </p:spPr>
        <p:txBody>
          <a:bodyPr wrap="square">
            <a:spAutoFit/>
          </a:bodyPr>
          <a:lstStyle/>
          <a:p>
            <a:pPr algn="ctr"/>
            <a:r>
              <a:rPr lang="en-US" sz="3600" dirty="0" smtClean="0"/>
              <a:t>Map Preparation</a:t>
            </a:r>
          </a:p>
          <a:p>
            <a:pPr algn="ctr"/>
            <a:r>
              <a:rPr lang="en-US" sz="3600" dirty="0" smtClean="0"/>
              <a:t>Through stereoscope machine</a:t>
            </a:r>
          </a:p>
        </p:txBody>
      </p:sp>
    </p:spTree>
    <p:extLst>
      <p:ext uri="{BB962C8B-B14F-4D97-AF65-F5344CB8AC3E}">
        <p14:creationId xmlns:p14="http://schemas.microsoft.com/office/powerpoint/2010/main" val="1156799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839200" cy="6155531"/>
          </a:xfrm>
          <a:prstGeom prst="rect">
            <a:avLst/>
          </a:prstGeom>
        </p:spPr>
        <p:txBody>
          <a:bodyPr wrap="square">
            <a:spAutoFit/>
          </a:bodyPr>
          <a:lstStyle/>
          <a:p>
            <a:pPr algn="ctr"/>
            <a:r>
              <a:rPr lang="en-US" sz="4000" b="1" dirty="0" smtClean="0"/>
              <a:t>Methodology (Cont..)</a:t>
            </a:r>
          </a:p>
          <a:p>
            <a:pPr marL="457200" indent="-457200">
              <a:buFont typeface="Arial" pitchFamily="34" charset="0"/>
              <a:buChar char="•"/>
            </a:pPr>
            <a:endParaRPr lang="en-US" dirty="0"/>
          </a:p>
          <a:p>
            <a:pPr marL="457200" indent="-457200">
              <a:buFont typeface="Arial" pitchFamily="34" charset="0"/>
              <a:buChar char="•"/>
            </a:pPr>
            <a:r>
              <a:rPr lang="en-US" sz="2800" dirty="0" smtClean="0"/>
              <a:t>Establishment of GCP control network by DGPS/ GNSS. </a:t>
            </a:r>
          </a:p>
          <a:p>
            <a:pPr marL="457200" indent="-457200">
              <a:buFont typeface="Arial" pitchFamily="34" charset="0"/>
              <a:buChar char="•"/>
            </a:pPr>
            <a:r>
              <a:rPr lang="en-US" sz="2800" dirty="0" smtClean="0"/>
              <a:t>Collection of existing cadastral maps &amp; Coding/ Scanning/ Digitization of maps will be made.</a:t>
            </a:r>
          </a:p>
          <a:p>
            <a:pPr marL="457200" indent="-457200">
              <a:buFont typeface="Arial" pitchFamily="34" charset="0"/>
              <a:buChar char="•"/>
            </a:pPr>
            <a:r>
              <a:rPr lang="en-US" sz="2800" dirty="0" smtClean="0"/>
              <a:t> Delineation &amp; confirmation of village boundary will be made. </a:t>
            </a:r>
          </a:p>
          <a:p>
            <a:pPr marL="457200" indent="-457200">
              <a:buFont typeface="Arial" pitchFamily="34" charset="0"/>
              <a:buChar char="•"/>
            </a:pPr>
            <a:r>
              <a:rPr lang="en-US" sz="2800" dirty="0" smtClean="0"/>
              <a:t>Integration of Existing </a:t>
            </a:r>
            <a:r>
              <a:rPr lang="en-US" sz="2800" dirty="0" err="1" smtClean="0"/>
              <a:t>Mouza</a:t>
            </a:r>
            <a:r>
              <a:rPr lang="en-US" sz="2800" dirty="0" smtClean="0"/>
              <a:t> map for plot index, </a:t>
            </a:r>
            <a:r>
              <a:rPr lang="en-US" sz="2800" dirty="0" err="1" smtClean="0"/>
              <a:t>khas</a:t>
            </a:r>
            <a:r>
              <a:rPr lang="en-US" sz="2800" dirty="0" smtClean="0"/>
              <a:t> land demarcation, and </a:t>
            </a:r>
            <a:r>
              <a:rPr lang="en-US" sz="2800" dirty="0" err="1" smtClean="0"/>
              <a:t>boudary</a:t>
            </a:r>
            <a:r>
              <a:rPr lang="en-US" sz="2800" dirty="0" smtClean="0"/>
              <a:t> demarcation.</a:t>
            </a:r>
          </a:p>
          <a:p>
            <a:pPr marL="457200" indent="-457200">
              <a:buFont typeface="Arial" pitchFamily="34" charset="0"/>
              <a:buChar char="•"/>
            </a:pPr>
            <a:r>
              <a:rPr lang="en-US" sz="2800" dirty="0" smtClean="0"/>
              <a:t>Survey and mapping of difficult areas through ETS/</a:t>
            </a:r>
          </a:p>
          <a:p>
            <a:pPr marL="457200" indent="-457200">
              <a:buFont typeface="Arial" pitchFamily="34" charset="0"/>
              <a:buChar char="•"/>
            </a:pPr>
            <a:r>
              <a:rPr lang="en-US" sz="2800" dirty="0" smtClean="0"/>
              <a:t>Integration of vectors and preparation of base maps </a:t>
            </a:r>
          </a:p>
          <a:p>
            <a:pPr marL="457200" indent="-457200">
              <a:buFont typeface="Arial" pitchFamily="34" charset="0"/>
              <a:buChar char="•"/>
            </a:pPr>
            <a:r>
              <a:rPr lang="en-US" sz="2800" dirty="0" smtClean="0"/>
              <a:t>Map printing (output generation) and field checking/  ground </a:t>
            </a:r>
            <a:r>
              <a:rPr lang="en-US" sz="2800" dirty="0" err="1" smtClean="0"/>
              <a:t>truthing</a:t>
            </a:r>
            <a:r>
              <a:rPr lang="en-US" sz="2800" dirty="0" smtClean="0"/>
              <a:t> is made. </a:t>
            </a:r>
          </a:p>
          <a:p>
            <a:pPr marL="457200" indent="-457200">
              <a:buFont typeface="Arial" pitchFamily="34" charset="0"/>
              <a:buChar char="•"/>
            </a:pPr>
            <a:r>
              <a:rPr lang="en-US" sz="2800" dirty="0" smtClean="0"/>
              <a:t> GIS Database Creation made.</a:t>
            </a:r>
            <a:endParaRPr lang="en-US" dirty="0"/>
          </a:p>
        </p:txBody>
      </p:sp>
    </p:spTree>
    <p:extLst>
      <p:ext uri="{BB962C8B-B14F-4D97-AF65-F5344CB8AC3E}">
        <p14:creationId xmlns:p14="http://schemas.microsoft.com/office/powerpoint/2010/main" val="37945831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142</TotalTime>
  <Words>847</Words>
  <Application>Microsoft Office PowerPoint</Application>
  <PresentationFormat>On-screen Show (4:3)</PresentationFormat>
  <Paragraphs>62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Elemental</vt:lpstr>
      <vt:lpstr>Ray of Hope for preparation of continuous Cadastral Map through Orthophoto derived from Aerial Photograph with the help of Survey of Bangladesh (SOB)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Benefits</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mydul</dc:creator>
  <cp:lastModifiedBy>Md. Mominur Rashid</cp:lastModifiedBy>
  <cp:revision>16</cp:revision>
  <dcterms:created xsi:type="dcterms:W3CDTF">2015-03-08T13:16:23Z</dcterms:created>
  <dcterms:modified xsi:type="dcterms:W3CDTF">2015-04-05T09:29:33Z</dcterms:modified>
</cp:coreProperties>
</file>